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68" r:id="rId3"/>
    <p:sldMasterId id="2147483670" r:id="rId4"/>
  </p:sldMasterIdLst>
  <p:notesMasterIdLst>
    <p:notesMasterId r:id="rId54"/>
  </p:notesMasterIdLst>
  <p:sldIdLst>
    <p:sldId id="411" r:id="rId5"/>
    <p:sldId id="332" r:id="rId6"/>
    <p:sldId id="265" r:id="rId7"/>
    <p:sldId id="266" r:id="rId8"/>
    <p:sldId id="269" r:id="rId9"/>
    <p:sldId id="268" r:id="rId10"/>
    <p:sldId id="270" r:id="rId11"/>
    <p:sldId id="396" r:id="rId12"/>
    <p:sldId id="271" r:id="rId13"/>
    <p:sldId id="369" r:id="rId14"/>
    <p:sldId id="370" r:id="rId15"/>
    <p:sldId id="371" r:id="rId16"/>
    <p:sldId id="372" r:id="rId17"/>
    <p:sldId id="376" r:id="rId18"/>
    <p:sldId id="379" r:id="rId19"/>
    <p:sldId id="380" r:id="rId20"/>
    <p:sldId id="381" r:id="rId21"/>
    <p:sldId id="382" r:id="rId22"/>
    <p:sldId id="286" r:id="rId23"/>
    <p:sldId id="398" r:id="rId24"/>
    <p:sldId id="399" r:id="rId25"/>
    <p:sldId id="287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340" r:id="rId34"/>
    <p:sldId id="397" r:id="rId35"/>
    <p:sldId id="401" r:id="rId36"/>
    <p:sldId id="403" r:id="rId37"/>
    <p:sldId id="413" r:id="rId38"/>
    <p:sldId id="345" r:id="rId39"/>
    <p:sldId id="347" r:id="rId40"/>
    <p:sldId id="353" r:id="rId41"/>
    <p:sldId id="416" r:id="rId42"/>
    <p:sldId id="318" r:id="rId43"/>
    <p:sldId id="384" r:id="rId44"/>
    <p:sldId id="385" r:id="rId45"/>
    <p:sldId id="389" r:id="rId46"/>
    <p:sldId id="390" r:id="rId47"/>
    <p:sldId id="391" r:id="rId48"/>
    <p:sldId id="392" r:id="rId49"/>
    <p:sldId id="393" r:id="rId50"/>
    <p:sldId id="394" r:id="rId51"/>
    <p:sldId id="366" r:id="rId52"/>
    <p:sldId id="317" r:id="rId5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280"/>
    <a:srgbClr val="000099"/>
    <a:srgbClr val="0000CC"/>
    <a:srgbClr val="E30613"/>
    <a:srgbClr val="7D0317"/>
    <a:srgbClr val="FF9966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OS\FINANCIERA%202016\INCREMENTO%20PRESUPUESTOS%20ULTIMOS%20%20A&#209;OS-2016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rgbClr val="E30613"/>
                </a:solidFill>
              </a:rPr>
              <a:t>MATRICULADOS AÑOS 2013 </a:t>
            </a:r>
            <a:r>
              <a:rPr lang="es-CO" dirty="0" smtClean="0">
                <a:solidFill>
                  <a:srgbClr val="E30613"/>
                </a:solidFill>
              </a:rPr>
              <a:t>A </a:t>
            </a:r>
            <a:r>
              <a:rPr lang="es-CO" dirty="0">
                <a:solidFill>
                  <a:srgbClr val="E30613"/>
                </a:solidFill>
              </a:rPr>
              <a:t>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E30613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25374CB-8C52-41BC-8D37-6AC33674C683}" type="VALUE">
                      <a:rPr lang="en-US" sz="160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4637</c:v>
                </c:pt>
                <c:pt idx="1">
                  <c:v>4940</c:v>
                </c:pt>
                <c:pt idx="2">
                  <c:v>5768</c:v>
                </c:pt>
                <c:pt idx="3">
                  <c:v>6249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9658928"/>
        <c:axId val="1169663280"/>
      </c:barChart>
      <c:catAx>
        <c:axId val="116965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9663280"/>
        <c:crosses val="autoZero"/>
        <c:auto val="1"/>
        <c:lblAlgn val="ctr"/>
        <c:lblOffset val="100"/>
        <c:noMultiLvlLbl val="0"/>
      </c:catAx>
      <c:valAx>
        <c:axId val="1169663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965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Hoja1!$A$25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Hoja1!$B$24:$E$24</c:f>
              <c:strCache>
                <c:ptCount val="4"/>
                <c:pt idx="0">
                  <c:v>PROFESIONAL</c:v>
                </c:pt>
                <c:pt idx="1">
                  <c:v>TECNOLOGICO</c:v>
                </c:pt>
                <c:pt idx="2">
                  <c:v>TEC. PROFESIONAL</c:v>
                </c:pt>
                <c:pt idx="3">
                  <c:v>EPECIALIZACION. T.P.</c:v>
                </c:pt>
              </c:strCache>
            </c:strRef>
          </c:cat>
          <c:val>
            <c:numRef>
              <c:f>Hoja1!$B$25:$E$25</c:f>
              <c:numCache>
                <c:formatCode>General</c:formatCode>
                <c:ptCount val="4"/>
                <c:pt idx="0">
                  <c:v>1034</c:v>
                </c:pt>
                <c:pt idx="1">
                  <c:v>1221</c:v>
                </c:pt>
                <c:pt idx="2">
                  <c:v>3525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Hoja1!$A$26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Hoja1!$B$24:$E$24</c:f>
              <c:strCache>
                <c:ptCount val="4"/>
                <c:pt idx="0">
                  <c:v>PROFESIONAL</c:v>
                </c:pt>
                <c:pt idx="1">
                  <c:v>TECNOLOGICO</c:v>
                </c:pt>
                <c:pt idx="2">
                  <c:v>TEC. PROFESIONAL</c:v>
                </c:pt>
                <c:pt idx="3">
                  <c:v>EPECIALIZACION. T.P.</c:v>
                </c:pt>
              </c:strCache>
            </c:strRef>
          </c:cat>
          <c:val>
            <c:numRef>
              <c:f>Hoja1!$B$26:$E$26</c:f>
              <c:numCache>
                <c:formatCode>General</c:formatCode>
                <c:ptCount val="4"/>
                <c:pt idx="0">
                  <c:v>950</c:v>
                </c:pt>
                <c:pt idx="1">
                  <c:v>1352</c:v>
                </c:pt>
                <c:pt idx="2">
                  <c:v>3926</c:v>
                </c:pt>
                <c:pt idx="3">
                  <c:v>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0885216"/>
        <c:axId val="1390878144"/>
      </c:barChart>
      <c:catAx>
        <c:axId val="139088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78144"/>
        <c:crosses val="autoZero"/>
        <c:auto val="1"/>
        <c:lblAlgn val="ctr"/>
        <c:lblOffset val="100"/>
        <c:noMultiLvlLbl val="0"/>
      </c:catAx>
      <c:valAx>
        <c:axId val="139087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8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105732143227301E-2"/>
          <c:y val="9.3293298103389002E-2"/>
          <c:w val="0.68572089412465198"/>
          <c:h val="0.87220100377567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 PARTICIPACION</c:v>
                </c:pt>
              </c:strCache>
            </c:strRef>
          </c:tx>
          <c:dPt>
            <c:idx val="0"/>
            <c:bubble3D val="0"/>
            <c:explosion val="26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3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8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explosion val="19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15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explosion val="18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  <a:sp3d contourW="25400">
                <a:contourClr>
                  <a:schemeClr val="accent1">
                    <a:shade val="50000"/>
                  </a:schemeClr>
                </a:contourClr>
              </a:sp3d>
            </c:spPr>
          </c:dPt>
          <c:dPt>
            <c:idx val="7"/>
            <c:bubble3D val="0"/>
            <c:explosion val="2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  <a:sp3d contourW="25400">
                <a:contourClr>
                  <a:schemeClr val="accent2">
                    <a:shade val="50000"/>
                  </a:schemeClr>
                </a:contourClr>
              </a:sp3d>
            </c:spPr>
          </c:dPt>
          <c:dPt>
            <c:idx val="8"/>
            <c:bubble3D val="0"/>
            <c:explosion val="9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  <a:sp3d contourW="25400">
                <a:contourClr>
                  <a:schemeClr val="accent3">
                    <a:shade val="50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TECNICO </c:v>
                </c:pt>
                <c:pt idx="1">
                  <c:v>TECNOLOGO</c:v>
                </c:pt>
                <c:pt idx="2">
                  <c:v>PROFESIONAL 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61</c:v>
                </c:pt>
                <c:pt idx="1">
                  <c:v>21</c:v>
                </c:pt>
                <c:pt idx="2">
                  <c:v>18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64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>
          <a:lumMod val="40000"/>
          <a:lumOff val="60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992431256308303E-2"/>
          <c:y val="9.3293221289054498E-2"/>
          <c:w val="0.79220415519616205"/>
          <c:h val="0.8610033656837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 PARTICIPACION</c:v>
                </c:pt>
              </c:strCache>
            </c:strRef>
          </c:tx>
          <c:dPt>
            <c:idx val="0"/>
            <c:bubble3D val="0"/>
            <c:explosion val="26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3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8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explosion val="19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15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explosion val="18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508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  <a:sp3d contourW="25400">
                <a:contourClr>
                  <a:schemeClr val="accent1">
                    <a:shade val="50000"/>
                  </a:schemeClr>
                </a:contourClr>
              </a:sp3d>
            </c:spPr>
          </c:dPt>
          <c:dPt>
            <c:idx val="7"/>
            <c:bubble3D val="0"/>
            <c:explosion val="2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  <a:sp3d contourW="25400">
                <a:contourClr>
                  <a:schemeClr val="accent2">
                    <a:shade val="50000"/>
                  </a:schemeClr>
                </a:contourClr>
              </a:sp3d>
            </c:spPr>
          </c:dPt>
          <c:dPt>
            <c:idx val="8"/>
            <c:bubble3D val="0"/>
            <c:explosion val="9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  <a:sp3d contourW="25400">
                <a:contourClr>
                  <a:schemeClr val="accent3">
                    <a:shade val="50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69,1%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Espinal</c:v>
                </c:pt>
                <c:pt idx="1">
                  <c:v>Flandes</c:v>
                </c:pt>
                <c:pt idx="2">
                  <c:v>Ricaurte</c:v>
                </c:pt>
                <c:pt idx="3">
                  <c:v>Chaparral</c:v>
                </c:pt>
                <c:pt idx="4">
                  <c:v>Ibague</c:v>
                </c:pt>
                <c:pt idx="5">
                  <c:v>Icononzo</c:v>
                </c:pt>
                <c:pt idx="6">
                  <c:v>Guamo</c:v>
                </c:pt>
                <c:pt idx="7">
                  <c:v>Tocaima</c:v>
                </c:pt>
                <c:pt idx="8">
                  <c:v>Venadillo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4153</c:v>
                </c:pt>
                <c:pt idx="1">
                  <c:v>391</c:v>
                </c:pt>
                <c:pt idx="2">
                  <c:v>50</c:v>
                </c:pt>
                <c:pt idx="3" formatCode="0.00">
                  <c:v>327</c:v>
                </c:pt>
                <c:pt idx="4" formatCode="0.00">
                  <c:v>246</c:v>
                </c:pt>
                <c:pt idx="5" formatCode="0.00">
                  <c:v>148</c:v>
                </c:pt>
                <c:pt idx="6" formatCode="0.00">
                  <c:v>112</c:v>
                </c:pt>
                <c:pt idx="7" formatCode="0.00">
                  <c:v>240</c:v>
                </c:pt>
                <c:pt idx="8" formatCode="0.00">
                  <c:v>113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cat>
            <c:strRef>
              <c:f>Hoja1!$A$2:$A$10</c:f>
              <c:strCache>
                <c:ptCount val="9"/>
                <c:pt idx="0">
                  <c:v>Espinal</c:v>
                </c:pt>
                <c:pt idx="1">
                  <c:v>Flandes</c:v>
                </c:pt>
                <c:pt idx="2">
                  <c:v>Ricaurte</c:v>
                </c:pt>
                <c:pt idx="3">
                  <c:v>Chaparral</c:v>
                </c:pt>
                <c:pt idx="4">
                  <c:v>Ibague</c:v>
                </c:pt>
                <c:pt idx="5">
                  <c:v>Icononzo</c:v>
                </c:pt>
                <c:pt idx="6">
                  <c:v>Guamo</c:v>
                </c:pt>
                <c:pt idx="7">
                  <c:v>Tocaima</c:v>
                </c:pt>
                <c:pt idx="8">
                  <c:v>Venadillo</c:v>
                </c:pt>
              </c:strCache>
            </c:strRef>
          </c:cat>
          <c:val>
            <c:numRef>
              <c:f>Hoja1!$C$2:$C$10</c:f>
              <c:numCache>
                <c:formatCode>0</c:formatCode>
                <c:ptCount val="9"/>
                <c:pt idx="0">
                  <c:v>71.851211072664341</c:v>
                </c:pt>
                <c:pt idx="1">
                  <c:v>6.7647058823529402</c:v>
                </c:pt>
                <c:pt idx="2">
                  <c:v>0.865051903114187</c:v>
                </c:pt>
                <c:pt idx="3">
                  <c:v>5.6574394463667801</c:v>
                </c:pt>
                <c:pt idx="4">
                  <c:v>4.2560553633217983</c:v>
                </c:pt>
                <c:pt idx="5">
                  <c:v>2.5605536332179928</c:v>
                </c:pt>
                <c:pt idx="6">
                  <c:v>1.937716262975778</c:v>
                </c:pt>
                <c:pt idx="7">
                  <c:v>4.1522491349480974</c:v>
                </c:pt>
                <c:pt idx="8">
                  <c:v>1.955017301038062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cat>
            <c:strRef>
              <c:f>Hoja1!$A$2:$A$10</c:f>
              <c:strCache>
                <c:ptCount val="9"/>
                <c:pt idx="0">
                  <c:v>Espinal</c:v>
                </c:pt>
                <c:pt idx="1">
                  <c:v>Flandes</c:v>
                </c:pt>
                <c:pt idx="2">
                  <c:v>Ricaurte</c:v>
                </c:pt>
                <c:pt idx="3">
                  <c:v>Chaparral</c:v>
                </c:pt>
                <c:pt idx="4">
                  <c:v>Ibague</c:v>
                </c:pt>
                <c:pt idx="5">
                  <c:v>Icononzo</c:v>
                </c:pt>
                <c:pt idx="6">
                  <c:v>Guamo</c:v>
                </c:pt>
                <c:pt idx="7">
                  <c:v>Tocaima</c:v>
                </c:pt>
                <c:pt idx="8">
                  <c:v>Venadillo</c:v>
                </c:pt>
              </c:strCache>
            </c:strRef>
          </c:cat>
          <c:val>
            <c:numRef>
              <c:f>Hoja1!$D$2:$D$10</c:f>
              <c:numCache>
                <c:formatCode>0%</c:formatCode>
                <c:ptCount val="9"/>
                <c:pt idx="0">
                  <c:v>0.72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0.06</c:v>
                </c:pt>
                <c:pt idx="4">
                  <c:v>0.04</c:v>
                </c:pt>
                <c:pt idx="5">
                  <c:v>0.03</c:v>
                </c:pt>
                <c:pt idx="6">
                  <c:v>0.02</c:v>
                </c:pt>
                <c:pt idx="7">
                  <c:v>0.04</c:v>
                </c:pt>
                <c:pt idx="8">
                  <c:v>0.02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64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>
          <a:lumMod val="95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PARTICIPACIÓN POR CICLOS Y SEDES, </a:t>
            </a:r>
            <a:r>
              <a:rPr lang="en-US" dirty="0" smtClean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dirty="0">
              <a:solidFill>
                <a:srgbClr val="E30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 dirty="0">
              <a:solidFill>
                <a:srgbClr val="E30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rgbClr val="E30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TECNICOS PROF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Hoja1!$A$2:$A$10</c:f>
              <c:strCache>
                <c:ptCount val="9"/>
                <c:pt idx="0">
                  <c:v>ESPINAL</c:v>
                </c:pt>
                <c:pt idx="1">
                  <c:v>FLANDES </c:v>
                </c:pt>
                <c:pt idx="2">
                  <c:v>CHAPARRAL </c:v>
                </c:pt>
                <c:pt idx="3">
                  <c:v>IBAGUE </c:v>
                </c:pt>
                <c:pt idx="4">
                  <c:v>ICONONZO </c:v>
                </c:pt>
                <c:pt idx="5">
                  <c:v>RICAURTE </c:v>
                </c:pt>
                <c:pt idx="6">
                  <c:v>GUAMO</c:v>
                </c:pt>
                <c:pt idx="7">
                  <c:v>VENADILLO</c:v>
                </c:pt>
                <c:pt idx="8">
                  <c:v>TOCAIMA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2412</c:v>
                </c:pt>
                <c:pt idx="1">
                  <c:v>377</c:v>
                </c:pt>
                <c:pt idx="2">
                  <c:v>326</c:v>
                </c:pt>
                <c:pt idx="3" formatCode="0">
                  <c:v>277</c:v>
                </c:pt>
                <c:pt idx="4" formatCode="0">
                  <c:v>72</c:v>
                </c:pt>
                <c:pt idx="5" formatCode="0">
                  <c:v>21</c:v>
                </c:pt>
                <c:pt idx="6">
                  <c:v>58</c:v>
                </c:pt>
                <c:pt idx="7">
                  <c:v>129</c:v>
                </c:pt>
                <c:pt idx="8">
                  <c:v>254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TECNOLOGOS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chemeClr val="accent2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Hoja1!$A$2:$A$10</c:f>
              <c:strCache>
                <c:ptCount val="9"/>
                <c:pt idx="0">
                  <c:v>ESPINAL</c:v>
                </c:pt>
                <c:pt idx="1">
                  <c:v>FLANDES </c:v>
                </c:pt>
                <c:pt idx="2">
                  <c:v>CHAPARRAL </c:v>
                </c:pt>
                <c:pt idx="3">
                  <c:v>IBAGUE </c:v>
                </c:pt>
                <c:pt idx="4">
                  <c:v>ICONONZO </c:v>
                </c:pt>
                <c:pt idx="5">
                  <c:v>RICAURTE </c:v>
                </c:pt>
                <c:pt idx="6">
                  <c:v>GUAMO</c:v>
                </c:pt>
                <c:pt idx="7">
                  <c:v>VENADILLO</c:v>
                </c:pt>
                <c:pt idx="8">
                  <c:v>TOCAIMA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1044</c:v>
                </c:pt>
                <c:pt idx="1">
                  <c:v>91</c:v>
                </c:pt>
                <c:pt idx="2">
                  <c:v>94</c:v>
                </c:pt>
                <c:pt idx="3">
                  <c:v>44</c:v>
                </c:pt>
                <c:pt idx="4">
                  <c:v>6</c:v>
                </c:pt>
                <c:pt idx="6">
                  <c:v>25</c:v>
                </c:pt>
                <c:pt idx="7">
                  <c:v>9</c:v>
                </c:pt>
                <c:pt idx="8">
                  <c:v>22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PROFESIONALES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Hoja1!$A$2:$A$10</c:f>
              <c:strCache>
                <c:ptCount val="9"/>
                <c:pt idx="0">
                  <c:v>ESPINAL</c:v>
                </c:pt>
                <c:pt idx="1">
                  <c:v>FLANDES </c:v>
                </c:pt>
                <c:pt idx="2">
                  <c:v>CHAPARRAL </c:v>
                </c:pt>
                <c:pt idx="3">
                  <c:v>IBAGUE </c:v>
                </c:pt>
                <c:pt idx="4">
                  <c:v>ICONONZO </c:v>
                </c:pt>
                <c:pt idx="5">
                  <c:v>RICAURTE </c:v>
                </c:pt>
                <c:pt idx="6">
                  <c:v>GUAMO</c:v>
                </c:pt>
                <c:pt idx="7">
                  <c:v>VENADILLO</c:v>
                </c:pt>
                <c:pt idx="8">
                  <c:v>TOCAIMA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  <c:pt idx="0">
                  <c:v>841</c:v>
                </c:pt>
                <c:pt idx="1">
                  <c:v>37</c:v>
                </c:pt>
                <c:pt idx="2">
                  <c:v>42</c:v>
                </c:pt>
                <c:pt idx="3">
                  <c:v>25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ESPEC. T.P.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ESPINAL</c:v>
                </c:pt>
                <c:pt idx="1">
                  <c:v>FLANDES </c:v>
                </c:pt>
                <c:pt idx="2">
                  <c:v>CHAPARRAL </c:v>
                </c:pt>
                <c:pt idx="3">
                  <c:v>IBAGUE </c:v>
                </c:pt>
                <c:pt idx="4">
                  <c:v>ICONONZO </c:v>
                </c:pt>
                <c:pt idx="5">
                  <c:v>RICAURTE </c:v>
                </c:pt>
                <c:pt idx="6">
                  <c:v>GUAMO</c:v>
                </c:pt>
                <c:pt idx="7">
                  <c:v>VENADILLO</c:v>
                </c:pt>
                <c:pt idx="8">
                  <c:v>TOCAIMA</c:v>
                </c:pt>
              </c:strCache>
            </c:strRef>
          </c:cat>
          <c:val>
            <c:numRef>
              <c:f>Hoja1!$E$2:$E$10</c:f>
              <c:numCache>
                <c:formatCode>General</c:formatCode>
                <c:ptCount val="9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876512"/>
        <c:axId val="1390879232"/>
      </c:barChart>
      <c:catAx>
        <c:axId val="139087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79232"/>
        <c:crosses val="autoZero"/>
        <c:auto val="1"/>
        <c:lblAlgn val="ctr"/>
        <c:lblOffset val="100"/>
        <c:noMultiLvlLbl val="0"/>
      </c:catAx>
      <c:valAx>
        <c:axId val="139087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ESTUDIANTES MATRICULADOS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76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 b="1"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711883331150207E-2"/>
          <c:w val="0.66636528457118804"/>
          <c:h val="0.93028811666885003"/>
        </c:manualLayout>
      </c:layout>
      <c:pie3DChart>
        <c:varyColors val="1"/>
        <c:ser>
          <c:idx val="0"/>
          <c:order val="0"/>
          <c:spPr>
            <a:solidFill>
              <a:srgbClr val="FFFF00"/>
            </a:solidFill>
          </c:spPr>
          <c:explosion val="7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Hoja1!$B$2:$B$3</c:f>
              <c:strCache>
                <c:ptCount val="2"/>
                <c:pt idx="0">
                  <c:v>TOTAL ESTUDIANTES CON ESTIMULO EDUCATIVO</c:v>
                </c:pt>
                <c:pt idx="1">
                  <c:v>TOTAL ESTUDIANTES SIN ESTIMULOS </c:v>
                </c:pt>
              </c:strCache>
            </c:strRef>
          </c:cat>
          <c:val>
            <c:numRef>
              <c:f>Hoja1!$E$2:$E$3</c:f>
              <c:numCache>
                <c:formatCode>#,##0</c:formatCode>
                <c:ptCount val="2"/>
                <c:pt idx="0">
                  <c:v>2159</c:v>
                </c:pt>
                <c:pt idx="1">
                  <c:v>969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Hoja1!$B$2:$B$3</c:f>
              <c:strCache>
                <c:ptCount val="2"/>
                <c:pt idx="0">
                  <c:v>TOTAL ESTUDIANTES CON ESTIMULO EDUCATIVO</c:v>
                </c:pt>
                <c:pt idx="1">
                  <c:v>TOTAL ESTUDIANTES SIN ESTIMULOS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Hoja1!$B$2:$B$3</c:f>
              <c:strCache>
                <c:ptCount val="2"/>
                <c:pt idx="0">
                  <c:v>TOTAL ESTUDIANTES CON ESTIMULO EDUCATIVO</c:v>
                </c:pt>
                <c:pt idx="1">
                  <c:v>TOTAL ESTUDIANTES SIN ESTIMULOS 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Hoja1!$M$14:$N$14</c:f>
              <c:strCache>
                <c:ptCount val="2"/>
                <c:pt idx="0">
                  <c:v> PERIODO  A</c:v>
                </c:pt>
                <c:pt idx="1">
                  <c:v>$     636.489.727</c:v>
                </c:pt>
              </c:strCache>
            </c:strRef>
          </c:cat>
          <c:val>
            <c:numRef>
              <c:f>Hoja1!$O$14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Hoja1!$M$14:$N$14</c:f>
              <c:strCache>
                <c:ptCount val="2"/>
                <c:pt idx="0">
                  <c:v> PERIODO  A</c:v>
                </c:pt>
                <c:pt idx="1">
                  <c:v>$     636.489.727</c:v>
                </c:pt>
              </c:strCache>
            </c:strRef>
          </c:cat>
          <c:val>
            <c:numRef>
              <c:f>Hoja1!$O$14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Hoja1!$M$14:$N$14</c:f>
              <c:strCache>
                <c:ptCount val="2"/>
                <c:pt idx="0">
                  <c:v> PERIODO  A</c:v>
                </c:pt>
                <c:pt idx="1">
                  <c:v>$     636.489.727</c:v>
                </c:pt>
              </c:strCache>
            </c:strRef>
          </c:cat>
          <c:val>
            <c:numRef>
              <c:f>Hoja1!$O$14</c:f>
              <c:numCache>
                <c:formatCode>General</c:formatCode>
                <c:ptCount val="1"/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>
                <a:solidFill>
                  <a:srgbClr val="FF0000"/>
                </a:solidFill>
              </a:rPr>
              <a:t>B/2016</a:t>
            </a:r>
            <a:endParaRPr lang="es-E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36850029566684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2659186206658604E-3"/>
          <c:y val="0.14544181445409901"/>
          <c:w val="0.56353712689947599"/>
          <c:h val="0.85455818554590002"/>
        </c:manualLayout>
      </c:layout>
      <c:pieChart>
        <c:varyColors val="1"/>
        <c:ser>
          <c:idx val="0"/>
          <c:order val="0"/>
          <c:spPr>
            <a:solidFill>
              <a:srgbClr val="0000CC"/>
            </a:solidFill>
          </c:spPr>
          <c:dPt>
            <c:idx val="0"/>
            <c:bubble3D val="0"/>
            <c:explosion val="11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Hoja3!$G$2:$G$3</c:f>
              <c:strCache>
                <c:ptCount val="2"/>
                <c:pt idx="0">
                  <c:v>A.ESTUDIANTES CON ESTIMULO</c:v>
                </c:pt>
                <c:pt idx="1">
                  <c:v>B. ESTUDIANTES SIN ESTIMULO</c:v>
                </c:pt>
              </c:strCache>
            </c:strRef>
          </c:cat>
          <c:val>
            <c:numRef>
              <c:f>Hoja3!$H$2:$H$3</c:f>
              <c:numCache>
                <c:formatCode>General</c:formatCode>
                <c:ptCount val="2"/>
                <c:pt idx="0">
                  <c:v>1871</c:v>
                </c:pt>
                <c:pt idx="1">
                  <c:v>1229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EJECUCION DE INGRESOS 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'Hoja2 (2)'!$B$1</c:f>
              <c:strCache>
                <c:ptCount val="1"/>
                <c:pt idx="0">
                  <c:v>META DE RECAUDO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'Hoja2 (2)'!$A$2:$A$4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'Hoja2 (2)'!$B$2:$B$4</c:f>
              <c:numCache>
                <c:formatCode>#,##0_);[Red]\(#,##0\)</c:formatCode>
                <c:ptCount val="3"/>
                <c:pt idx="0">
                  <c:v>4288500000</c:v>
                </c:pt>
                <c:pt idx="1">
                  <c:v>3235784264</c:v>
                </c:pt>
                <c:pt idx="2">
                  <c:v>6394159477</c:v>
                </c:pt>
              </c:numCache>
            </c:numRef>
          </c:val>
        </c:ser>
        <c:ser>
          <c:idx val="1"/>
          <c:order val="1"/>
          <c:tx>
            <c:strRef>
              <c:f>'Hoja2 (2)'!$C$1</c:f>
              <c:strCache>
                <c:ptCount val="1"/>
                <c:pt idx="0">
                  <c:v>RECAUDO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'Hoja2 (2)'!$A$2:$A$4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'Hoja2 (2)'!$C$2:$C$4</c:f>
              <c:numCache>
                <c:formatCode>#,##0_);[Red]\(#,##0\)</c:formatCode>
                <c:ptCount val="3"/>
                <c:pt idx="0">
                  <c:v>4421783127</c:v>
                </c:pt>
                <c:pt idx="1">
                  <c:v>5587330292</c:v>
                </c:pt>
                <c:pt idx="2">
                  <c:v>6631979459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90889024"/>
        <c:axId val="1390887936"/>
      </c:barChart>
      <c:catAx>
        <c:axId val="13908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87936"/>
        <c:crosses val="autoZero"/>
        <c:auto val="1"/>
        <c:lblAlgn val="ctr"/>
        <c:lblOffset val="100"/>
        <c:noMultiLvlLbl val="0"/>
      </c:catAx>
      <c:valAx>
        <c:axId val="1390887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8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Hoja1!$E$87</c:f>
              <c:strCache>
                <c:ptCount val="1"/>
                <c:pt idx="0">
                  <c:v>EXCEDENTES FINANCIEROS</c:v>
                </c:pt>
              </c:strCache>
            </c:strRef>
          </c:tx>
          <c:spPr>
            <a:ln w="25400" cap="flat" cmpd="dbl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Hoja1!$D$88:$D$93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xVal>
          <c:yVal>
            <c:numRef>
              <c:f>Hoja1!$E$88:$E$93</c:f>
              <c:numCache>
                <c:formatCode>"$"#,##0;[Red]"$"#,##0</c:formatCode>
                <c:ptCount val="6"/>
                <c:pt idx="0">
                  <c:v>491000000</c:v>
                </c:pt>
                <c:pt idx="1">
                  <c:v>658400000</c:v>
                </c:pt>
                <c:pt idx="2">
                  <c:v>572900000</c:v>
                </c:pt>
                <c:pt idx="3">
                  <c:v>178400000</c:v>
                </c:pt>
                <c:pt idx="4">
                  <c:v>120858000</c:v>
                </c:pt>
                <c:pt idx="5">
                  <c:v>1027995209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390875424"/>
        <c:axId val="1390874336"/>
      </c:scatterChart>
      <c:valAx>
        <c:axId val="139087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chemeClr val="tx1"/>
                    </a:solidFill>
                  </a:rPr>
                  <a:t>VIGENCIA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74336"/>
        <c:crosses val="autoZero"/>
        <c:crossBetween val="midCat"/>
      </c:valAx>
      <c:valAx>
        <c:axId val="13908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VALOR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&quot;$&quot;#,##0;[Red]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875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F4DED-D44C-434E-9A22-DCED40A343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D8F1DF0-2C3E-40A7-8E95-E2CC66895F8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/>
            <a:t>Plan de Desarrollo Lineamiento No. 1 </a:t>
          </a:r>
          <a:endParaRPr lang="es-CO" dirty="0"/>
        </a:p>
      </dgm:t>
    </dgm:pt>
    <dgm:pt modelId="{ADEC965D-E09F-477F-B5D3-C938E5AD2EC7}" type="parTrans" cxnId="{283375E2-FF4A-428F-BB4F-EAD59633B296}">
      <dgm:prSet/>
      <dgm:spPr/>
      <dgm:t>
        <a:bodyPr/>
        <a:lstStyle/>
        <a:p>
          <a:endParaRPr lang="es-CO"/>
        </a:p>
      </dgm:t>
    </dgm:pt>
    <dgm:pt modelId="{2D0C29EB-3C28-42F4-BBE8-D12D681BA1F5}" type="sibTrans" cxnId="{283375E2-FF4A-428F-BB4F-EAD59633B296}">
      <dgm:prSet/>
      <dgm:spPr/>
      <dgm:t>
        <a:bodyPr/>
        <a:lstStyle/>
        <a:p>
          <a:endParaRPr lang="es-CO"/>
        </a:p>
      </dgm:t>
    </dgm:pt>
    <dgm:pt modelId="{5135E96C-34EC-4B34-8C25-E34B37761B0B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206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b="1" dirty="0" smtClean="0"/>
            <a:t>CALIDAD Y AMPLIACIÓN      DE COBERTURA </a:t>
          </a:r>
          <a:endParaRPr lang="es-CO" b="1" dirty="0"/>
        </a:p>
      </dgm:t>
    </dgm:pt>
    <dgm:pt modelId="{315631F0-6D8D-41F1-9C78-D24ED6E0C79B}" type="parTrans" cxnId="{AEC56836-895A-4E5F-98D1-5F399ABF46EC}">
      <dgm:prSet/>
      <dgm:spPr/>
      <dgm:t>
        <a:bodyPr/>
        <a:lstStyle/>
        <a:p>
          <a:endParaRPr lang="es-CO"/>
        </a:p>
      </dgm:t>
    </dgm:pt>
    <dgm:pt modelId="{1FCF5539-4311-46A2-8DA3-554B04D33245}" type="sibTrans" cxnId="{AEC56836-895A-4E5F-98D1-5F399ABF46EC}">
      <dgm:prSet/>
      <dgm:spPr/>
      <dgm:t>
        <a:bodyPr/>
        <a:lstStyle/>
        <a:p>
          <a:endParaRPr lang="es-CO"/>
        </a:p>
      </dgm:t>
    </dgm:pt>
    <dgm:pt modelId="{1E493744-8368-413E-8E1A-C08AD0ACDDB5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/>
            <a:t>Incremento 8%</a:t>
          </a:r>
          <a:endParaRPr lang="es-CO" dirty="0"/>
        </a:p>
      </dgm:t>
    </dgm:pt>
    <dgm:pt modelId="{DEA7CBA5-66BD-4AF8-8447-2235C5CCF3AB}" type="parTrans" cxnId="{BAC17522-2FEC-4732-A941-3CF2048CEE33}">
      <dgm:prSet/>
      <dgm:spPr/>
      <dgm:t>
        <a:bodyPr/>
        <a:lstStyle/>
        <a:p>
          <a:endParaRPr lang="es-CO"/>
        </a:p>
      </dgm:t>
    </dgm:pt>
    <dgm:pt modelId="{0B57C549-449B-4584-B742-C428FEF2F19E}" type="sibTrans" cxnId="{BAC17522-2FEC-4732-A941-3CF2048CEE33}">
      <dgm:prSet/>
      <dgm:spPr/>
      <dgm:t>
        <a:bodyPr/>
        <a:lstStyle/>
        <a:p>
          <a:endParaRPr lang="es-CO"/>
        </a:p>
      </dgm:t>
    </dgm:pt>
    <dgm:pt modelId="{619E1ABD-D18D-4A48-AF06-745ED664F203}" type="pres">
      <dgm:prSet presAssocID="{E31F4DED-D44C-434E-9A22-DCED40A343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950AE77-6086-4F61-9896-284BC608863F}" type="pres">
      <dgm:prSet presAssocID="{7D8F1DF0-2C3E-40A7-8E95-E2CC66895F8B}" presName="linNode" presStyleCnt="0"/>
      <dgm:spPr/>
    </dgm:pt>
    <dgm:pt modelId="{C52E814F-24B0-4166-A6B6-E942E7BEC606}" type="pres">
      <dgm:prSet presAssocID="{7D8F1DF0-2C3E-40A7-8E95-E2CC66895F8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0B31C7-B0F7-4DE9-90EC-D6479D9B8EF9}" type="pres">
      <dgm:prSet presAssocID="{7D8F1DF0-2C3E-40A7-8E95-E2CC66895F8B}" presName="childShp" presStyleLbl="bgAccFollowNode1" presStyleIdx="0" presStyleCnt="2" custScaleX="98836" custScaleY="100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6672C1-EEED-4DFE-A8AD-61AF9C7F81DD}" type="pres">
      <dgm:prSet presAssocID="{2D0C29EB-3C28-42F4-BBE8-D12D681BA1F5}" presName="spacing" presStyleCnt="0"/>
      <dgm:spPr/>
    </dgm:pt>
    <dgm:pt modelId="{73CD46CA-9383-4A53-9A13-C6BEE4B90C6E}" type="pres">
      <dgm:prSet presAssocID="{1E493744-8368-413E-8E1A-C08AD0ACDDB5}" presName="linNode" presStyleCnt="0"/>
      <dgm:spPr/>
    </dgm:pt>
    <dgm:pt modelId="{FDC65AFA-78AC-43BA-8CF3-0BD3E2988319}" type="pres">
      <dgm:prSet presAssocID="{1E493744-8368-413E-8E1A-C08AD0ACDDB5}" presName="parentShp" presStyleLbl="node1" presStyleIdx="1" presStyleCnt="2" custScaleY="65938" custLinFactNeighborX="80460" custLinFactNeighborY="-206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FBD691-268B-4589-B0A0-1916CF494B4E}" type="pres">
      <dgm:prSet presAssocID="{1E493744-8368-413E-8E1A-C08AD0ACDDB5}" presName="childShp" presStyleLbl="bgAccFollowNode1" presStyleIdx="1" presStyleCnt="2" custLinFactNeighborX="75244" custLinFactNeighborY="-19193">
        <dgm:presLayoutVars>
          <dgm:bulletEnabled val="1"/>
        </dgm:presLayoutVars>
      </dgm:prSet>
      <dgm:spPr>
        <a:ln>
          <a:solidFill>
            <a:srgbClr val="E30613">
              <a:alpha val="90000"/>
            </a:srgbClr>
          </a:solidFill>
        </a:ln>
      </dgm:spPr>
      <dgm:t>
        <a:bodyPr/>
        <a:lstStyle/>
        <a:p>
          <a:endParaRPr lang="es-CO"/>
        </a:p>
      </dgm:t>
    </dgm:pt>
  </dgm:ptLst>
  <dgm:cxnLst>
    <dgm:cxn modelId="{283375E2-FF4A-428F-BB4F-EAD59633B296}" srcId="{E31F4DED-D44C-434E-9A22-DCED40A3435C}" destId="{7D8F1DF0-2C3E-40A7-8E95-E2CC66895F8B}" srcOrd="0" destOrd="0" parTransId="{ADEC965D-E09F-477F-B5D3-C938E5AD2EC7}" sibTransId="{2D0C29EB-3C28-42F4-BBE8-D12D681BA1F5}"/>
    <dgm:cxn modelId="{43C2971F-4DE9-4791-B93C-52B353106416}" type="presOf" srcId="{E31F4DED-D44C-434E-9A22-DCED40A3435C}" destId="{619E1ABD-D18D-4A48-AF06-745ED664F203}" srcOrd="0" destOrd="0" presId="urn:microsoft.com/office/officeart/2005/8/layout/vList6"/>
    <dgm:cxn modelId="{9780A18B-8CAD-4EAA-B1F0-EBAD7B0EA04C}" type="presOf" srcId="{1E493744-8368-413E-8E1A-C08AD0ACDDB5}" destId="{FDC65AFA-78AC-43BA-8CF3-0BD3E2988319}" srcOrd="0" destOrd="0" presId="urn:microsoft.com/office/officeart/2005/8/layout/vList6"/>
    <dgm:cxn modelId="{BAC17522-2FEC-4732-A941-3CF2048CEE33}" srcId="{E31F4DED-D44C-434E-9A22-DCED40A3435C}" destId="{1E493744-8368-413E-8E1A-C08AD0ACDDB5}" srcOrd="1" destOrd="0" parTransId="{DEA7CBA5-66BD-4AF8-8447-2235C5CCF3AB}" sibTransId="{0B57C549-449B-4584-B742-C428FEF2F19E}"/>
    <dgm:cxn modelId="{D8C836DE-D0C1-413A-A33E-B74D03A139AA}" type="presOf" srcId="{5135E96C-34EC-4B34-8C25-E34B37761B0B}" destId="{250B31C7-B0F7-4DE9-90EC-D6479D9B8EF9}" srcOrd="0" destOrd="0" presId="urn:microsoft.com/office/officeart/2005/8/layout/vList6"/>
    <dgm:cxn modelId="{AEC56836-895A-4E5F-98D1-5F399ABF46EC}" srcId="{7D8F1DF0-2C3E-40A7-8E95-E2CC66895F8B}" destId="{5135E96C-34EC-4B34-8C25-E34B37761B0B}" srcOrd="0" destOrd="0" parTransId="{315631F0-6D8D-41F1-9C78-D24ED6E0C79B}" sibTransId="{1FCF5539-4311-46A2-8DA3-554B04D33245}"/>
    <dgm:cxn modelId="{8F2DC253-6492-42C9-9B56-995B75732954}" type="presOf" srcId="{7D8F1DF0-2C3E-40A7-8E95-E2CC66895F8B}" destId="{C52E814F-24B0-4166-A6B6-E942E7BEC606}" srcOrd="0" destOrd="0" presId="urn:microsoft.com/office/officeart/2005/8/layout/vList6"/>
    <dgm:cxn modelId="{6E38DCF0-F12C-4452-BE67-5228EC5218A6}" type="presParOf" srcId="{619E1ABD-D18D-4A48-AF06-745ED664F203}" destId="{8950AE77-6086-4F61-9896-284BC608863F}" srcOrd="0" destOrd="0" presId="urn:microsoft.com/office/officeart/2005/8/layout/vList6"/>
    <dgm:cxn modelId="{CA75C5A4-CE11-4956-9C5F-95009EB1F092}" type="presParOf" srcId="{8950AE77-6086-4F61-9896-284BC608863F}" destId="{C52E814F-24B0-4166-A6B6-E942E7BEC606}" srcOrd="0" destOrd="0" presId="urn:microsoft.com/office/officeart/2005/8/layout/vList6"/>
    <dgm:cxn modelId="{B994FC69-9A9E-4443-A655-0CF7C50402B2}" type="presParOf" srcId="{8950AE77-6086-4F61-9896-284BC608863F}" destId="{250B31C7-B0F7-4DE9-90EC-D6479D9B8EF9}" srcOrd="1" destOrd="0" presId="urn:microsoft.com/office/officeart/2005/8/layout/vList6"/>
    <dgm:cxn modelId="{70C091A1-8D7C-4D31-80E3-2907FEEAB29E}" type="presParOf" srcId="{619E1ABD-D18D-4A48-AF06-745ED664F203}" destId="{EC6672C1-EEED-4DFE-A8AD-61AF9C7F81DD}" srcOrd="1" destOrd="0" presId="urn:microsoft.com/office/officeart/2005/8/layout/vList6"/>
    <dgm:cxn modelId="{08958D77-B17A-4DC2-BEEC-10C7D238EEA7}" type="presParOf" srcId="{619E1ABD-D18D-4A48-AF06-745ED664F203}" destId="{73CD46CA-9383-4A53-9A13-C6BEE4B90C6E}" srcOrd="2" destOrd="0" presId="urn:microsoft.com/office/officeart/2005/8/layout/vList6"/>
    <dgm:cxn modelId="{9F0660AC-D2E3-4BEE-8F3D-DF68A3D0F07E}" type="presParOf" srcId="{73CD46CA-9383-4A53-9A13-C6BEE4B90C6E}" destId="{FDC65AFA-78AC-43BA-8CF3-0BD3E2988319}" srcOrd="0" destOrd="0" presId="urn:microsoft.com/office/officeart/2005/8/layout/vList6"/>
    <dgm:cxn modelId="{B1635EB1-26E9-4ED6-8E63-DA4C34CD8B91}" type="presParOf" srcId="{73CD46CA-9383-4A53-9A13-C6BEE4B90C6E}" destId="{1CFBD691-268B-4589-B0A0-1916CF494B4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1F4DED-D44C-434E-9A22-DCED40A3435C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D8F1DF0-2C3E-40A7-8E95-E2CC66895F8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/>
            <a:t>Plan de Desarrollo Lineamiento No. 5 </a:t>
          </a:r>
          <a:endParaRPr lang="es-CO" dirty="0"/>
        </a:p>
      </dgm:t>
    </dgm:pt>
    <dgm:pt modelId="{ADEC965D-E09F-477F-B5D3-C938E5AD2EC7}" type="parTrans" cxnId="{283375E2-FF4A-428F-BB4F-EAD59633B296}">
      <dgm:prSet/>
      <dgm:spPr/>
      <dgm:t>
        <a:bodyPr/>
        <a:lstStyle/>
        <a:p>
          <a:endParaRPr lang="es-CO"/>
        </a:p>
      </dgm:t>
    </dgm:pt>
    <dgm:pt modelId="{2D0C29EB-3C28-42F4-BBE8-D12D681BA1F5}" type="sibTrans" cxnId="{283375E2-FF4A-428F-BB4F-EAD59633B296}">
      <dgm:prSet/>
      <dgm:spPr/>
      <dgm:t>
        <a:bodyPr/>
        <a:lstStyle/>
        <a:p>
          <a:endParaRPr lang="es-CO"/>
        </a:p>
      </dgm:t>
    </dgm:pt>
    <dgm:pt modelId="{5135E96C-34EC-4B34-8C25-E34B37761B0B}">
      <dgm:prSet phldrT="[Texto]"/>
      <dgm:spPr/>
      <dgm:t>
        <a:bodyPr/>
        <a:lstStyle/>
        <a:p>
          <a:r>
            <a:rPr lang="es-CO" b="1" smtClean="0">
              <a:latin typeface="+mn-lt"/>
            </a:rPr>
            <a:t>MODERNIZACIÓN Y GESTIÓN</a:t>
          </a:r>
          <a:endParaRPr lang="es-CO" dirty="0"/>
        </a:p>
      </dgm:t>
    </dgm:pt>
    <dgm:pt modelId="{315631F0-6D8D-41F1-9C78-D24ED6E0C79B}" type="parTrans" cxnId="{AEC56836-895A-4E5F-98D1-5F399ABF46EC}">
      <dgm:prSet/>
      <dgm:spPr/>
      <dgm:t>
        <a:bodyPr/>
        <a:lstStyle/>
        <a:p>
          <a:endParaRPr lang="es-CO"/>
        </a:p>
      </dgm:t>
    </dgm:pt>
    <dgm:pt modelId="{1FCF5539-4311-46A2-8DA3-554B04D33245}" type="sibTrans" cxnId="{AEC56836-895A-4E5F-98D1-5F399ABF46EC}">
      <dgm:prSet/>
      <dgm:spPr/>
      <dgm:t>
        <a:bodyPr/>
        <a:lstStyle/>
        <a:p>
          <a:endParaRPr lang="es-CO"/>
        </a:p>
      </dgm:t>
    </dgm:pt>
    <dgm:pt modelId="{619E1ABD-D18D-4A48-AF06-745ED664F203}" type="pres">
      <dgm:prSet presAssocID="{E31F4DED-D44C-434E-9A22-DCED40A343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950AE77-6086-4F61-9896-284BC608863F}" type="pres">
      <dgm:prSet presAssocID="{7D8F1DF0-2C3E-40A7-8E95-E2CC66895F8B}" presName="linNode" presStyleCnt="0"/>
      <dgm:spPr/>
      <dgm:t>
        <a:bodyPr/>
        <a:lstStyle/>
        <a:p>
          <a:endParaRPr lang="es-CO"/>
        </a:p>
      </dgm:t>
    </dgm:pt>
    <dgm:pt modelId="{C52E814F-24B0-4166-A6B6-E942E7BEC606}" type="pres">
      <dgm:prSet presAssocID="{7D8F1DF0-2C3E-40A7-8E95-E2CC66895F8B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0B31C7-B0F7-4DE9-90EC-D6479D9B8EF9}" type="pres">
      <dgm:prSet presAssocID="{7D8F1DF0-2C3E-40A7-8E95-E2CC66895F8B}" presName="childShp" presStyleLbl="bgAccFollowNode1" presStyleIdx="0" presStyleCnt="1" custLinFactNeighborX="0" custLinFactNeighborY="-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EC56836-895A-4E5F-98D1-5F399ABF46EC}" srcId="{7D8F1DF0-2C3E-40A7-8E95-E2CC66895F8B}" destId="{5135E96C-34EC-4B34-8C25-E34B37761B0B}" srcOrd="0" destOrd="0" parTransId="{315631F0-6D8D-41F1-9C78-D24ED6E0C79B}" sibTransId="{1FCF5539-4311-46A2-8DA3-554B04D33245}"/>
    <dgm:cxn modelId="{283375E2-FF4A-428F-BB4F-EAD59633B296}" srcId="{E31F4DED-D44C-434E-9A22-DCED40A3435C}" destId="{7D8F1DF0-2C3E-40A7-8E95-E2CC66895F8B}" srcOrd="0" destOrd="0" parTransId="{ADEC965D-E09F-477F-B5D3-C938E5AD2EC7}" sibTransId="{2D0C29EB-3C28-42F4-BBE8-D12D681BA1F5}"/>
    <dgm:cxn modelId="{EF7E5F70-14CD-4F97-A5DD-80009E0F0F48}" type="presOf" srcId="{5135E96C-34EC-4B34-8C25-E34B37761B0B}" destId="{250B31C7-B0F7-4DE9-90EC-D6479D9B8EF9}" srcOrd="0" destOrd="0" presId="urn:microsoft.com/office/officeart/2005/8/layout/vList6"/>
    <dgm:cxn modelId="{1DA67205-9C7B-4B1B-BA52-93F8C20BF662}" type="presOf" srcId="{E31F4DED-D44C-434E-9A22-DCED40A3435C}" destId="{619E1ABD-D18D-4A48-AF06-745ED664F203}" srcOrd="0" destOrd="0" presId="urn:microsoft.com/office/officeart/2005/8/layout/vList6"/>
    <dgm:cxn modelId="{488E35D0-C96C-4E70-BE53-550328DE9542}" type="presOf" srcId="{7D8F1DF0-2C3E-40A7-8E95-E2CC66895F8B}" destId="{C52E814F-24B0-4166-A6B6-E942E7BEC606}" srcOrd="0" destOrd="0" presId="urn:microsoft.com/office/officeart/2005/8/layout/vList6"/>
    <dgm:cxn modelId="{A33D903F-DD00-4F9D-85E7-152AACB244DA}" type="presParOf" srcId="{619E1ABD-D18D-4A48-AF06-745ED664F203}" destId="{8950AE77-6086-4F61-9896-284BC608863F}" srcOrd="0" destOrd="0" presId="urn:microsoft.com/office/officeart/2005/8/layout/vList6"/>
    <dgm:cxn modelId="{A9513F12-05FE-47A7-9C52-AFBF1D467D98}" type="presParOf" srcId="{8950AE77-6086-4F61-9896-284BC608863F}" destId="{C52E814F-24B0-4166-A6B6-E942E7BEC606}" srcOrd="0" destOrd="0" presId="urn:microsoft.com/office/officeart/2005/8/layout/vList6"/>
    <dgm:cxn modelId="{0EEF8AC4-7693-4504-963A-81EA1B84A261}" type="presParOf" srcId="{8950AE77-6086-4F61-9896-284BC608863F}" destId="{250B31C7-B0F7-4DE9-90EC-D6479D9B8E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E58A13-C9A9-4C35-B5C5-F5DFC78ABBC8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8E2F2B7-CEDB-41BC-9EB1-579D3F44A7C5}">
      <dgm:prSet phldrT="[Texto]" custT="1"/>
      <dgm:spPr/>
      <dgm:t>
        <a:bodyPr/>
        <a:lstStyle/>
        <a:p>
          <a:endParaRPr lang="es-CO" sz="1800" b="1" dirty="0" smtClean="0">
            <a:solidFill>
              <a:schemeClr val="bg1"/>
            </a:solidFill>
          </a:endParaRPr>
        </a:p>
        <a:p>
          <a:r>
            <a:rPr lang="es-CO" sz="1400" b="1" dirty="0" smtClean="0">
              <a:solidFill>
                <a:schemeClr val="bg1"/>
              </a:solidFill>
            </a:rPr>
            <a:t>EDIFICIO ADMNISTRATIVO BLOQUE -E</a:t>
          </a:r>
          <a:endParaRPr lang="es-CO" sz="1400" b="1" dirty="0">
            <a:solidFill>
              <a:schemeClr val="bg1"/>
            </a:solidFill>
          </a:endParaRPr>
        </a:p>
      </dgm:t>
    </dgm:pt>
    <dgm:pt modelId="{6B9640C7-8191-427F-A37C-38E05006E72A}" type="parTrans" cxnId="{28A5E871-9417-4BCC-A4C2-257190EDBA3A}">
      <dgm:prSet/>
      <dgm:spPr/>
      <dgm:t>
        <a:bodyPr/>
        <a:lstStyle/>
        <a:p>
          <a:endParaRPr lang="es-CO"/>
        </a:p>
      </dgm:t>
    </dgm:pt>
    <dgm:pt modelId="{876F0E99-09CA-4688-80D5-2C46AEB1C5AE}" type="sibTrans" cxnId="{28A5E871-9417-4BCC-A4C2-257190EDBA3A}">
      <dgm:prSet/>
      <dgm:spPr/>
      <dgm:t>
        <a:bodyPr/>
        <a:lstStyle/>
        <a:p>
          <a:endParaRPr lang="es-CO"/>
        </a:p>
      </dgm:t>
    </dgm:pt>
    <dgm:pt modelId="{8AEC2FF8-2714-4521-A6E3-9E6E81F0B9C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500" dirty="0" smtClean="0"/>
        </a:p>
        <a:p>
          <a:pPr algn="l"/>
          <a:endParaRPr lang="es-CO" sz="1100" dirty="0" smtClean="0"/>
        </a:p>
        <a:p>
          <a:pPr algn="l"/>
          <a:endParaRPr lang="es-CO" sz="1100" dirty="0" smtClean="0"/>
        </a:p>
        <a:p>
          <a:pPr algn="l"/>
          <a:r>
            <a:rPr lang="es-CO" sz="1100" b="1" dirty="0" smtClean="0"/>
            <a:t>Finalizada 1 etapa por valor de $2.086.059.302, actualmente se encuentra en proceso de licitación por valor de $2.566.433.988 Con recursos CREE 2016, y se tiene asegurada la terminación con recursos nación y propios 2017,</a:t>
          </a:r>
          <a:endParaRPr lang="es-CO" sz="1100" dirty="0"/>
        </a:p>
      </dgm:t>
    </dgm:pt>
    <dgm:pt modelId="{0B5640D7-DE14-4ED4-BE8E-DDCDF386E26A}" type="parTrans" cxnId="{935ACB2C-002A-48EB-AE9F-55E678960544}">
      <dgm:prSet/>
      <dgm:spPr/>
      <dgm:t>
        <a:bodyPr/>
        <a:lstStyle/>
        <a:p>
          <a:endParaRPr lang="es-CO"/>
        </a:p>
      </dgm:t>
    </dgm:pt>
    <dgm:pt modelId="{5261014D-BCE5-40B9-95CC-821F7617F06C}" type="sibTrans" cxnId="{935ACB2C-002A-48EB-AE9F-55E678960544}">
      <dgm:prSet/>
      <dgm:spPr/>
      <dgm:t>
        <a:bodyPr/>
        <a:lstStyle/>
        <a:p>
          <a:endParaRPr lang="es-CO"/>
        </a:p>
      </dgm:t>
    </dgm:pt>
    <dgm:pt modelId="{CC505DB5-4734-4C9E-9714-74DBA5D2620E}">
      <dgm:prSet phldrT="[Texto]"/>
      <dgm:spPr/>
      <dgm:t>
        <a:bodyPr/>
        <a:lstStyle/>
        <a:p>
          <a:r>
            <a:rPr lang="es-CO" b="1" dirty="0" smtClean="0"/>
            <a:t>CANCHA DE FUTBOL</a:t>
          </a:r>
          <a:endParaRPr lang="es-CO" dirty="0"/>
        </a:p>
      </dgm:t>
    </dgm:pt>
    <dgm:pt modelId="{FB65CFB0-637A-4BE4-A8DC-B03E783028A7}" type="sibTrans" cxnId="{8CA5C89C-DB35-4E05-B0EE-C02731D6E0FC}">
      <dgm:prSet/>
      <dgm:spPr/>
      <dgm:t>
        <a:bodyPr/>
        <a:lstStyle/>
        <a:p>
          <a:endParaRPr lang="es-CO"/>
        </a:p>
      </dgm:t>
    </dgm:pt>
    <dgm:pt modelId="{D5AC1BB8-CB13-44F7-BC60-390A908D5E55}" type="parTrans" cxnId="{8CA5C89C-DB35-4E05-B0EE-C02731D6E0FC}">
      <dgm:prSet/>
      <dgm:spPr/>
      <dgm:t>
        <a:bodyPr/>
        <a:lstStyle/>
        <a:p>
          <a:endParaRPr lang="es-CO"/>
        </a:p>
      </dgm:t>
    </dgm:pt>
    <dgm:pt modelId="{103A113B-AD5F-4AE6-AF14-7010FFA3B34D}">
      <dgm:prSet/>
      <dgm:spPr/>
      <dgm:t>
        <a:bodyPr/>
        <a:lstStyle/>
        <a:p>
          <a:r>
            <a:rPr lang="es-CO" b="1" dirty="0" smtClean="0"/>
            <a:t>BIBLIOTECA</a:t>
          </a:r>
        </a:p>
      </dgm:t>
    </dgm:pt>
    <dgm:pt modelId="{083EC098-4DA6-4849-B45E-1414053AD7E1}" type="parTrans" cxnId="{40449557-187E-4F47-8230-6F301C2B1B52}">
      <dgm:prSet/>
      <dgm:spPr/>
      <dgm:t>
        <a:bodyPr/>
        <a:lstStyle/>
        <a:p>
          <a:endParaRPr lang="es-CO"/>
        </a:p>
      </dgm:t>
    </dgm:pt>
    <dgm:pt modelId="{D3328108-15A1-4BDD-9688-EE99C2FFE3FC}" type="sibTrans" cxnId="{40449557-187E-4F47-8230-6F301C2B1B52}">
      <dgm:prSet/>
      <dgm:spPr/>
      <dgm:t>
        <a:bodyPr/>
        <a:lstStyle/>
        <a:p>
          <a:endParaRPr lang="es-CO"/>
        </a:p>
      </dgm:t>
    </dgm:pt>
    <dgm:pt modelId="{6C80333A-5E60-4413-A272-AAFAEA4E9170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es-CO" sz="1800" b="1" dirty="0" smtClean="0">
            <a:latin typeface="+mn-lt"/>
          </a:endParaRPr>
        </a:p>
        <a:p>
          <a:pPr algn="ctr"/>
          <a:endParaRPr lang="es-CO" sz="1100" b="1" dirty="0" smtClean="0"/>
        </a:p>
        <a:p>
          <a:pPr algn="ctr"/>
          <a:endParaRPr lang="es-CO" sz="1100" b="1" dirty="0" smtClean="0"/>
        </a:p>
        <a:p>
          <a:pPr algn="ctr"/>
          <a:endParaRPr lang="es-CO" sz="1100" b="1" dirty="0" smtClean="0"/>
        </a:p>
        <a:p>
          <a:pPr algn="ctr"/>
          <a:endParaRPr lang="es-CO" sz="1100" b="1" dirty="0" smtClean="0"/>
        </a:p>
        <a:p>
          <a:pPr algn="ctr"/>
          <a:endParaRPr lang="es-CO" sz="1100" b="1" dirty="0" smtClean="0"/>
        </a:p>
        <a:p>
          <a:pPr algn="ctr"/>
          <a:endParaRPr lang="es-CO" sz="1100" b="1" dirty="0" smtClean="0"/>
        </a:p>
      </dgm:t>
    </dgm:pt>
    <dgm:pt modelId="{43DBC973-E5AF-4AA7-81AB-1D23287F0C3D}" type="parTrans" cxnId="{5F78BD56-D5F4-4AAC-BF2F-F5F103C2E917}">
      <dgm:prSet/>
      <dgm:spPr/>
      <dgm:t>
        <a:bodyPr/>
        <a:lstStyle/>
        <a:p>
          <a:endParaRPr lang="es-CO"/>
        </a:p>
      </dgm:t>
    </dgm:pt>
    <dgm:pt modelId="{BD89ED1A-7025-4D43-9606-AC6D57AC89D8}" type="sibTrans" cxnId="{5F78BD56-D5F4-4AAC-BF2F-F5F103C2E917}">
      <dgm:prSet/>
      <dgm:spPr/>
      <dgm:t>
        <a:bodyPr/>
        <a:lstStyle/>
        <a:p>
          <a:endParaRPr lang="es-CO"/>
        </a:p>
      </dgm:t>
    </dgm:pt>
    <dgm:pt modelId="{39D887A5-8D3E-48BD-A155-00E6FD938CD5}">
      <dgm:prSet phldrT="[Texto]" custT="1"/>
      <dgm:spPr/>
      <dgm:t>
        <a:bodyPr/>
        <a:lstStyle/>
        <a:p>
          <a:pPr algn="ctr"/>
          <a:endParaRPr lang="es-CO" sz="1100" b="1" dirty="0" smtClean="0"/>
        </a:p>
      </dgm:t>
    </dgm:pt>
    <dgm:pt modelId="{E41BA8DB-60CC-4C4C-B0D6-C59AE846F230}" type="parTrans" cxnId="{45E38E2D-AF07-4D96-A20D-4231F9110283}">
      <dgm:prSet/>
      <dgm:spPr/>
      <dgm:t>
        <a:bodyPr/>
        <a:lstStyle/>
        <a:p>
          <a:endParaRPr lang="es-CO"/>
        </a:p>
      </dgm:t>
    </dgm:pt>
    <dgm:pt modelId="{D1803D8B-7455-4BA1-BC63-1813FF90E5A6}" type="sibTrans" cxnId="{45E38E2D-AF07-4D96-A20D-4231F9110283}">
      <dgm:prSet/>
      <dgm:spPr/>
      <dgm:t>
        <a:bodyPr/>
        <a:lstStyle/>
        <a:p>
          <a:endParaRPr lang="es-CO"/>
        </a:p>
      </dgm:t>
    </dgm:pt>
    <dgm:pt modelId="{E262D596-93D9-4AEF-8265-93002249C463}">
      <dgm:prSet phldrT="[Texto]" custT="1"/>
      <dgm:spPr/>
      <dgm:t>
        <a:bodyPr/>
        <a:lstStyle/>
        <a:p>
          <a:pPr algn="ctr"/>
          <a:r>
            <a:rPr lang="es-CO" sz="1100" b="1" dirty="0" smtClean="0"/>
            <a:t>Se finaliza la 1 etapa de la cancha de futbol por un valor de $552.117.718 los cuales para el próximo año se adecuaran (graderías, camerinos) dando por terminada la adecuación de iluminación por un valor </a:t>
          </a:r>
          <a:r>
            <a:rPr lang="es-CO" sz="1100" b="1" dirty="0" err="1" smtClean="0"/>
            <a:t>valor</a:t>
          </a:r>
          <a:r>
            <a:rPr lang="es-CO" sz="1100" b="1" dirty="0" smtClean="0"/>
            <a:t> de $141.440.406 </a:t>
          </a:r>
        </a:p>
      </dgm:t>
    </dgm:pt>
    <dgm:pt modelId="{4AB8D81D-57D3-47DF-8192-642FE6D3721C}" type="parTrans" cxnId="{38B8B731-41E3-4CA2-A9A1-42191A46014F}">
      <dgm:prSet/>
      <dgm:spPr/>
      <dgm:t>
        <a:bodyPr/>
        <a:lstStyle/>
        <a:p>
          <a:endParaRPr lang="es-CO"/>
        </a:p>
      </dgm:t>
    </dgm:pt>
    <dgm:pt modelId="{FD2B72CB-B983-412E-9513-B82CB2D41BDB}" type="sibTrans" cxnId="{38B8B731-41E3-4CA2-A9A1-42191A46014F}">
      <dgm:prSet/>
      <dgm:spPr/>
      <dgm:t>
        <a:bodyPr/>
        <a:lstStyle/>
        <a:p>
          <a:endParaRPr lang="es-CO"/>
        </a:p>
      </dgm:t>
    </dgm:pt>
    <dgm:pt modelId="{97EF86A9-E960-41FE-B178-C94FC3E599A6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l"/>
          <a:endParaRPr lang="es-CO" sz="500" b="1" dirty="0" smtClean="0"/>
        </a:p>
        <a:p>
          <a:pPr algn="l"/>
          <a:endParaRPr lang="es-CO" sz="500" b="1" dirty="0" smtClean="0"/>
        </a:p>
        <a:p>
          <a:pPr algn="l"/>
          <a:endParaRPr lang="es-CO" sz="500" b="1" dirty="0" smtClean="0"/>
        </a:p>
        <a:p>
          <a:pPr algn="l"/>
          <a:endParaRPr lang="es-CO" sz="500" b="1" dirty="0" smtClean="0"/>
        </a:p>
        <a:p>
          <a:pPr algn="l"/>
          <a:endParaRPr lang="es-CO" sz="500" b="1" dirty="0" smtClean="0"/>
        </a:p>
      </dgm:t>
    </dgm:pt>
    <dgm:pt modelId="{DBAB9088-CA94-48E3-9417-5ECEB79A937C}" type="parTrans" cxnId="{EBFF4AF7-A4B3-47D1-9F1C-8458E31E5BE1}">
      <dgm:prSet/>
      <dgm:spPr/>
      <dgm:t>
        <a:bodyPr/>
        <a:lstStyle/>
        <a:p>
          <a:endParaRPr lang="es-CO"/>
        </a:p>
      </dgm:t>
    </dgm:pt>
    <dgm:pt modelId="{2921F7A9-5806-4DBA-926C-BD18E14CA0B5}" type="sibTrans" cxnId="{EBFF4AF7-A4B3-47D1-9F1C-8458E31E5BE1}">
      <dgm:prSet/>
      <dgm:spPr/>
      <dgm:t>
        <a:bodyPr/>
        <a:lstStyle/>
        <a:p>
          <a:endParaRPr lang="es-CO"/>
        </a:p>
      </dgm:t>
    </dgm:pt>
    <dgm:pt modelId="{D4F3B688-60DD-4483-819B-2701C6DBD583}">
      <dgm:prSet phldrT="[Texto]" custT="1"/>
      <dgm:spPr/>
      <dgm:t>
        <a:bodyPr/>
        <a:lstStyle/>
        <a:p>
          <a:pPr algn="l"/>
          <a:endParaRPr lang="es-CO" sz="1000" b="1" dirty="0" smtClean="0"/>
        </a:p>
      </dgm:t>
    </dgm:pt>
    <dgm:pt modelId="{363664AA-04C8-4B25-A2F4-FFB06C07FF7C}" type="parTrans" cxnId="{77DDE953-A628-4C99-A95C-D6EC7436B1A7}">
      <dgm:prSet/>
      <dgm:spPr/>
      <dgm:t>
        <a:bodyPr/>
        <a:lstStyle/>
        <a:p>
          <a:endParaRPr lang="es-CO"/>
        </a:p>
      </dgm:t>
    </dgm:pt>
    <dgm:pt modelId="{5D3829EB-C901-4952-B1F2-FBE1EFE76EC7}" type="sibTrans" cxnId="{77DDE953-A628-4C99-A95C-D6EC7436B1A7}">
      <dgm:prSet/>
      <dgm:spPr/>
      <dgm:t>
        <a:bodyPr/>
        <a:lstStyle/>
        <a:p>
          <a:endParaRPr lang="es-CO"/>
        </a:p>
      </dgm:t>
    </dgm:pt>
    <dgm:pt modelId="{7B028E45-DCED-4B24-B118-04726D6A3D07}">
      <dgm:prSet phldrT="[Texto]"/>
      <dgm:spPr/>
      <dgm:t>
        <a:bodyPr/>
        <a:lstStyle/>
        <a:p>
          <a:pPr algn="l"/>
          <a:endParaRPr lang="es-CO" sz="500" dirty="0"/>
        </a:p>
      </dgm:t>
    </dgm:pt>
    <dgm:pt modelId="{A14FE153-BDF5-4C08-A273-09B7BB848B95}" type="parTrans" cxnId="{2D2242C5-0F43-4063-B8F6-D7B0895B5036}">
      <dgm:prSet/>
      <dgm:spPr/>
      <dgm:t>
        <a:bodyPr/>
        <a:lstStyle/>
        <a:p>
          <a:endParaRPr lang="es-CO"/>
        </a:p>
      </dgm:t>
    </dgm:pt>
    <dgm:pt modelId="{2045FFCA-166E-47E4-AC96-078A60132D3C}" type="sibTrans" cxnId="{2D2242C5-0F43-4063-B8F6-D7B0895B5036}">
      <dgm:prSet/>
      <dgm:spPr/>
      <dgm:t>
        <a:bodyPr/>
        <a:lstStyle/>
        <a:p>
          <a:endParaRPr lang="es-CO"/>
        </a:p>
      </dgm:t>
    </dgm:pt>
    <dgm:pt modelId="{3DC4203F-F2DA-4978-8FBE-21B455814174}">
      <dgm:prSet phldrT="[Texto]"/>
      <dgm:spPr/>
      <dgm:t>
        <a:bodyPr/>
        <a:lstStyle/>
        <a:p>
          <a:pPr algn="l"/>
          <a:endParaRPr lang="es-CO" sz="500" dirty="0"/>
        </a:p>
      </dgm:t>
    </dgm:pt>
    <dgm:pt modelId="{0DF7DDB6-076A-4FCD-904C-CD75DCA27B2F}" type="parTrans" cxnId="{03CABD2D-DDCC-478E-BD67-D07907154E86}">
      <dgm:prSet/>
      <dgm:spPr/>
      <dgm:t>
        <a:bodyPr/>
        <a:lstStyle/>
        <a:p>
          <a:endParaRPr lang="es-CO"/>
        </a:p>
      </dgm:t>
    </dgm:pt>
    <dgm:pt modelId="{388831CF-6A29-464F-8014-04E3CB90A546}" type="sibTrans" cxnId="{03CABD2D-DDCC-478E-BD67-D07907154E86}">
      <dgm:prSet/>
      <dgm:spPr/>
      <dgm:t>
        <a:bodyPr/>
        <a:lstStyle/>
        <a:p>
          <a:endParaRPr lang="es-CO"/>
        </a:p>
      </dgm:t>
    </dgm:pt>
    <dgm:pt modelId="{3E2A259F-878F-42EB-9D63-4A5FC80E6E08}">
      <dgm:prSet phldrT="[Texto]"/>
      <dgm:spPr/>
      <dgm:t>
        <a:bodyPr/>
        <a:lstStyle/>
        <a:p>
          <a:pPr algn="l"/>
          <a:endParaRPr lang="es-CO" sz="500" dirty="0"/>
        </a:p>
      </dgm:t>
    </dgm:pt>
    <dgm:pt modelId="{D6AF1DC5-9B7F-46A8-821E-F658EC30027B}" type="parTrans" cxnId="{9681A813-4856-4C23-9E3F-966157D0A171}">
      <dgm:prSet/>
      <dgm:spPr/>
      <dgm:t>
        <a:bodyPr/>
        <a:lstStyle/>
        <a:p>
          <a:endParaRPr lang="es-CO"/>
        </a:p>
      </dgm:t>
    </dgm:pt>
    <dgm:pt modelId="{67121B24-00A7-4438-BF7F-377DED1E5179}" type="sibTrans" cxnId="{9681A813-4856-4C23-9E3F-966157D0A171}">
      <dgm:prSet/>
      <dgm:spPr/>
      <dgm:t>
        <a:bodyPr/>
        <a:lstStyle/>
        <a:p>
          <a:endParaRPr lang="es-CO"/>
        </a:p>
      </dgm:t>
    </dgm:pt>
    <dgm:pt modelId="{6B174C64-93CE-47F6-8D6A-D427714F5505}">
      <dgm:prSet phldrT="[Texto]"/>
      <dgm:spPr/>
      <dgm:t>
        <a:bodyPr/>
        <a:lstStyle/>
        <a:p>
          <a:pPr algn="l"/>
          <a:endParaRPr lang="es-CO" sz="500" dirty="0"/>
        </a:p>
      </dgm:t>
    </dgm:pt>
    <dgm:pt modelId="{93FC4761-3FF1-4E31-B18E-3CA0C8156D34}" type="parTrans" cxnId="{9EA8C721-940A-4F07-83BC-2DAE41F7DF4D}">
      <dgm:prSet/>
      <dgm:spPr/>
      <dgm:t>
        <a:bodyPr/>
        <a:lstStyle/>
        <a:p>
          <a:endParaRPr lang="es-CO"/>
        </a:p>
      </dgm:t>
    </dgm:pt>
    <dgm:pt modelId="{D9925FF8-7AE5-4A22-9A28-C28EB99BDD45}" type="sibTrans" cxnId="{9EA8C721-940A-4F07-83BC-2DAE41F7DF4D}">
      <dgm:prSet/>
      <dgm:spPr/>
      <dgm:t>
        <a:bodyPr/>
        <a:lstStyle/>
        <a:p>
          <a:endParaRPr lang="es-CO"/>
        </a:p>
      </dgm:t>
    </dgm:pt>
    <dgm:pt modelId="{CB8D3254-55B9-4396-853A-21C9E6B14877}">
      <dgm:prSet phldrT="[Texto]"/>
      <dgm:spPr/>
      <dgm:t>
        <a:bodyPr/>
        <a:lstStyle/>
        <a:p>
          <a:pPr algn="l"/>
          <a:endParaRPr lang="es-CO" sz="500" dirty="0"/>
        </a:p>
      </dgm:t>
    </dgm:pt>
    <dgm:pt modelId="{DFA54A07-F88C-4873-A332-5EBBB0460D54}" type="parTrans" cxnId="{B9AC320D-C054-463D-9E35-EB8594C03998}">
      <dgm:prSet/>
      <dgm:spPr/>
      <dgm:t>
        <a:bodyPr/>
        <a:lstStyle/>
        <a:p>
          <a:endParaRPr lang="es-CO"/>
        </a:p>
      </dgm:t>
    </dgm:pt>
    <dgm:pt modelId="{2612658D-E315-4A7A-A869-7AD7D9A02BEA}" type="sibTrans" cxnId="{B9AC320D-C054-463D-9E35-EB8594C03998}">
      <dgm:prSet/>
      <dgm:spPr/>
      <dgm:t>
        <a:bodyPr/>
        <a:lstStyle/>
        <a:p>
          <a:endParaRPr lang="es-CO"/>
        </a:p>
      </dgm:t>
    </dgm:pt>
    <dgm:pt modelId="{3DACAA8E-F25D-4A60-9282-53A8010FF21C}">
      <dgm:prSet phldrT="[Texto]"/>
      <dgm:spPr/>
      <dgm:t>
        <a:bodyPr/>
        <a:lstStyle/>
        <a:p>
          <a:pPr algn="l"/>
          <a:endParaRPr lang="es-CO" sz="500" dirty="0"/>
        </a:p>
      </dgm:t>
    </dgm:pt>
    <dgm:pt modelId="{1E023267-32F4-4E36-B812-92F2F427A8CF}" type="parTrans" cxnId="{0180030B-1B87-4352-A14F-823537CAF778}">
      <dgm:prSet/>
      <dgm:spPr/>
      <dgm:t>
        <a:bodyPr/>
        <a:lstStyle/>
        <a:p>
          <a:endParaRPr lang="es-CO"/>
        </a:p>
      </dgm:t>
    </dgm:pt>
    <dgm:pt modelId="{27B00633-6901-4653-90DD-54842141A67D}" type="sibTrans" cxnId="{0180030B-1B87-4352-A14F-823537CAF778}">
      <dgm:prSet/>
      <dgm:spPr/>
      <dgm:t>
        <a:bodyPr/>
        <a:lstStyle/>
        <a:p>
          <a:endParaRPr lang="es-CO"/>
        </a:p>
      </dgm:t>
    </dgm:pt>
    <dgm:pt modelId="{88671355-1B1E-44F2-AB45-CB819385C51C}">
      <dgm:prSet phldrT="[Texto]" custT="1"/>
      <dgm:spPr/>
      <dgm:t>
        <a:bodyPr/>
        <a:lstStyle/>
        <a:p>
          <a:pPr algn="l"/>
          <a:endParaRPr lang="es-CO" sz="1000" dirty="0"/>
        </a:p>
      </dgm:t>
    </dgm:pt>
    <dgm:pt modelId="{D402D5EB-7F28-4790-9B78-6130DC99488A}" type="parTrans" cxnId="{AB176FFF-A161-478C-A0A2-65A4AA189CA1}">
      <dgm:prSet/>
      <dgm:spPr/>
      <dgm:t>
        <a:bodyPr/>
        <a:lstStyle/>
        <a:p>
          <a:endParaRPr lang="es-CO"/>
        </a:p>
      </dgm:t>
    </dgm:pt>
    <dgm:pt modelId="{8484613B-CB1F-414B-9018-7DDBA1E4CEFC}" type="sibTrans" cxnId="{AB176FFF-A161-478C-A0A2-65A4AA189CA1}">
      <dgm:prSet/>
      <dgm:spPr/>
      <dgm:t>
        <a:bodyPr/>
        <a:lstStyle/>
        <a:p>
          <a:endParaRPr lang="es-CO"/>
        </a:p>
      </dgm:t>
    </dgm:pt>
    <dgm:pt modelId="{DBE438FF-411D-4E0C-AEFF-CBCBA03D55E7}">
      <dgm:prSet phldrT="[Texto]" custT="1"/>
      <dgm:spPr/>
      <dgm:t>
        <a:bodyPr/>
        <a:lstStyle/>
        <a:p>
          <a:pPr algn="l"/>
          <a:endParaRPr lang="es-CO" sz="1000" dirty="0"/>
        </a:p>
      </dgm:t>
    </dgm:pt>
    <dgm:pt modelId="{23928E3E-C242-470D-BDC7-CD3834A957FB}" type="parTrans" cxnId="{46359278-9642-40EE-9971-A1C68A5E1F9F}">
      <dgm:prSet/>
      <dgm:spPr/>
      <dgm:t>
        <a:bodyPr/>
        <a:lstStyle/>
        <a:p>
          <a:endParaRPr lang="es-CO"/>
        </a:p>
      </dgm:t>
    </dgm:pt>
    <dgm:pt modelId="{A5BA2D09-CD61-4814-BC8E-061ACD4E5445}" type="sibTrans" cxnId="{46359278-9642-40EE-9971-A1C68A5E1F9F}">
      <dgm:prSet/>
      <dgm:spPr/>
      <dgm:t>
        <a:bodyPr/>
        <a:lstStyle/>
        <a:p>
          <a:endParaRPr lang="es-CO"/>
        </a:p>
      </dgm:t>
    </dgm:pt>
    <dgm:pt modelId="{D422C47F-0DBD-49FB-A4E1-D5970F8650A8}">
      <dgm:prSet phldrT="[Texto]" custT="1"/>
      <dgm:spPr/>
      <dgm:t>
        <a:bodyPr/>
        <a:lstStyle/>
        <a:p>
          <a:pPr algn="l"/>
          <a:endParaRPr lang="es-CO" sz="1000" dirty="0"/>
        </a:p>
      </dgm:t>
    </dgm:pt>
    <dgm:pt modelId="{A68EFFAA-FFE0-412F-B67C-4F6A9D532628}" type="parTrans" cxnId="{E7B050A3-961A-4777-A6B1-7124AB4E00B9}">
      <dgm:prSet/>
      <dgm:spPr/>
      <dgm:t>
        <a:bodyPr/>
        <a:lstStyle/>
        <a:p>
          <a:endParaRPr lang="es-CO"/>
        </a:p>
      </dgm:t>
    </dgm:pt>
    <dgm:pt modelId="{15BD442E-FAE4-4286-8B37-F366FF5A7495}" type="sibTrans" cxnId="{E7B050A3-961A-4777-A6B1-7124AB4E00B9}">
      <dgm:prSet/>
      <dgm:spPr/>
      <dgm:t>
        <a:bodyPr/>
        <a:lstStyle/>
        <a:p>
          <a:endParaRPr lang="es-CO"/>
        </a:p>
      </dgm:t>
    </dgm:pt>
    <dgm:pt modelId="{864690CC-B5E5-4FA0-8CA8-41A7338FBA44}">
      <dgm:prSet phldrT="[Texto]" custT="1"/>
      <dgm:spPr/>
      <dgm:t>
        <a:bodyPr/>
        <a:lstStyle/>
        <a:p>
          <a:pPr algn="l"/>
          <a:endParaRPr lang="es-CO" sz="1000" dirty="0"/>
        </a:p>
      </dgm:t>
    </dgm:pt>
    <dgm:pt modelId="{2EC32159-0085-4A5E-9B4C-EF346D3E27FE}" type="parTrans" cxnId="{6BA812D1-42C3-4D4D-AE15-5CD208BA04EC}">
      <dgm:prSet/>
      <dgm:spPr/>
      <dgm:t>
        <a:bodyPr/>
        <a:lstStyle/>
        <a:p>
          <a:endParaRPr lang="es-CO"/>
        </a:p>
      </dgm:t>
    </dgm:pt>
    <dgm:pt modelId="{F444F828-1E93-4FC9-AEAF-9AC69107C39A}" type="sibTrans" cxnId="{6BA812D1-42C3-4D4D-AE15-5CD208BA04EC}">
      <dgm:prSet/>
      <dgm:spPr/>
      <dgm:t>
        <a:bodyPr/>
        <a:lstStyle/>
        <a:p>
          <a:endParaRPr lang="es-CO"/>
        </a:p>
      </dgm:t>
    </dgm:pt>
    <dgm:pt modelId="{F9C26D09-8894-4FCA-BF31-368F6D0A65B7}">
      <dgm:prSet phldrT="[Texto]" custT="1"/>
      <dgm:spPr/>
      <dgm:t>
        <a:bodyPr/>
        <a:lstStyle/>
        <a:p>
          <a:pPr algn="ctr"/>
          <a:endParaRPr lang="es-CO" sz="1100" b="1" dirty="0" smtClean="0"/>
        </a:p>
      </dgm:t>
    </dgm:pt>
    <dgm:pt modelId="{A7AE239D-FB26-4A42-A219-FB17DF8068C3}" type="parTrans" cxnId="{97AC6A14-6B2D-499B-B995-E70EF001BD0F}">
      <dgm:prSet/>
      <dgm:spPr/>
      <dgm:t>
        <a:bodyPr/>
        <a:lstStyle/>
        <a:p>
          <a:endParaRPr lang="es-CO"/>
        </a:p>
      </dgm:t>
    </dgm:pt>
    <dgm:pt modelId="{BD58A1F7-3F36-4C17-905C-084D56DFF1A4}" type="sibTrans" cxnId="{97AC6A14-6B2D-499B-B995-E70EF001BD0F}">
      <dgm:prSet/>
      <dgm:spPr/>
      <dgm:t>
        <a:bodyPr/>
        <a:lstStyle/>
        <a:p>
          <a:endParaRPr lang="es-CO"/>
        </a:p>
      </dgm:t>
    </dgm:pt>
    <dgm:pt modelId="{BAF48154-846E-48A1-A806-4197F79A3F2E}">
      <dgm:prSet phldrT="[Texto]" custT="1"/>
      <dgm:spPr/>
      <dgm:t>
        <a:bodyPr/>
        <a:lstStyle/>
        <a:p>
          <a:pPr algn="ctr"/>
          <a:endParaRPr lang="es-CO" sz="1100" b="1" dirty="0" smtClean="0"/>
        </a:p>
      </dgm:t>
    </dgm:pt>
    <dgm:pt modelId="{B1BE0D93-452E-48F9-B4C2-0E84B608506F}" type="parTrans" cxnId="{24FC5614-2BB0-4FB1-B211-E40CC0630005}">
      <dgm:prSet/>
      <dgm:spPr/>
      <dgm:t>
        <a:bodyPr/>
        <a:lstStyle/>
        <a:p>
          <a:endParaRPr lang="es-CO"/>
        </a:p>
      </dgm:t>
    </dgm:pt>
    <dgm:pt modelId="{C9AEEFEB-FA55-49D7-8ACA-06A48819D8DB}" type="sibTrans" cxnId="{24FC5614-2BB0-4FB1-B211-E40CC0630005}">
      <dgm:prSet/>
      <dgm:spPr/>
      <dgm:t>
        <a:bodyPr/>
        <a:lstStyle/>
        <a:p>
          <a:endParaRPr lang="es-CO"/>
        </a:p>
      </dgm:t>
    </dgm:pt>
    <dgm:pt modelId="{1A89D7BB-6530-4B79-BBC1-EA395721D896}">
      <dgm:prSet phldrT="[Texto]" custT="1"/>
      <dgm:spPr/>
      <dgm:t>
        <a:bodyPr/>
        <a:lstStyle/>
        <a:p>
          <a:pPr algn="ctr"/>
          <a:endParaRPr lang="es-CO" sz="1100" b="1" dirty="0" smtClean="0"/>
        </a:p>
      </dgm:t>
    </dgm:pt>
    <dgm:pt modelId="{45771092-429D-4746-9D6A-8034D96F82C2}" type="parTrans" cxnId="{DF0DB090-B7B2-41C4-A440-D097118479C0}">
      <dgm:prSet/>
      <dgm:spPr/>
      <dgm:t>
        <a:bodyPr/>
        <a:lstStyle/>
        <a:p>
          <a:endParaRPr lang="es-CO"/>
        </a:p>
      </dgm:t>
    </dgm:pt>
    <dgm:pt modelId="{F02C2E20-ABB3-4F35-AD55-95E3A1BA90C7}" type="sibTrans" cxnId="{DF0DB090-B7B2-41C4-A440-D097118479C0}">
      <dgm:prSet/>
      <dgm:spPr/>
      <dgm:t>
        <a:bodyPr/>
        <a:lstStyle/>
        <a:p>
          <a:endParaRPr lang="es-CO"/>
        </a:p>
      </dgm:t>
    </dgm:pt>
    <dgm:pt modelId="{BC552482-181B-43FD-BEC5-13016550D829}">
      <dgm:prSet phldrT="[Texto]" custT="1"/>
      <dgm:spPr/>
      <dgm:t>
        <a:bodyPr/>
        <a:lstStyle/>
        <a:p>
          <a:pPr algn="l"/>
          <a:r>
            <a:rPr lang="es-CO" sz="1050" b="1" dirty="0" smtClean="0"/>
            <a:t>Se participo en la convocatoria del MEN con el proyecto FORTALECIMIENTO DE LA CALIDAD ACADEMICA EN LA EDUCACION TYT DE  PROGRAMAS ACREDITABLES APOYADOS CON RECURSOS EDUCATIVOS, por valor de  $999.975..200 Y para el año entrante se proyecta la adecuación de la infraestructura (Fachada, aires acondicionado e instalaciones eléctricas). </a:t>
          </a:r>
          <a:endParaRPr lang="es-CO" sz="1050" dirty="0"/>
        </a:p>
      </dgm:t>
    </dgm:pt>
    <dgm:pt modelId="{96BB6D5E-9995-4742-9C09-3A4E51B25695}" type="parTrans" cxnId="{5F12CB96-6FC1-4900-9133-6FF65C50D076}">
      <dgm:prSet/>
      <dgm:spPr/>
      <dgm:t>
        <a:bodyPr/>
        <a:lstStyle/>
        <a:p>
          <a:endParaRPr lang="es-CO"/>
        </a:p>
      </dgm:t>
    </dgm:pt>
    <dgm:pt modelId="{C67CBB4B-5690-4B37-803E-923BEE894CBA}" type="sibTrans" cxnId="{5F12CB96-6FC1-4900-9133-6FF65C50D076}">
      <dgm:prSet/>
      <dgm:spPr/>
      <dgm:t>
        <a:bodyPr/>
        <a:lstStyle/>
        <a:p>
          <a:endParaRPr lang="es-CO"/>
        </a:p>
      </dgm:t>
    </dgm:pt>
    <dgm:pt modelId="{723765BD-7D77-49C4-A6BC-76CC6C9AF102}">
      <dgm:prSet phldrT="[Texto]" custT="1"/>
      <dgm:spPr/>
      <dgm:t>
        <a:bodyPr/>
        <a:lstStyle/>
        <a:p>
          <a:pPr algn="l"/>
          <a:endParaRPr lang="es-CO" sz="1050" dirty="0"/>
        </a:p>
      </dgm:t>
    </dgm:pt>
    <dgm:pt modelId="{87126B65-667E-450A-891D-C4BD87D83F6F}" type="parTrans" cxnId="{A3019A6A-348B-411A-952A-043D19A865CA}">
      <dgm:prSet/>
      <dgm:spPr/>
      <dgm:t>
        <a:bodyPr/>
        <a:lstStyle/>
        <a:p>
          <a:endParaRPr lang="es-CO"/>
        </a:p>
      </dgm:t>
    </dgm:pt>
    <dgm:pt modelId="{49C6D5B6-C26A-485E-953E-E7193B5F6190}" type="sibTrans" cxnId="{A3019A6A-348B-411A-952A-043D19A865CA}">
      <dgm:prSet/>
      <dgm:spPr/>
      <dgm:t>
        <a:bodyPr/>
        <a:lstStyle/>
        <a:p>
          <a:endParaRPr lang="es-CO"/>
        </a:p>
      </dgm:t>
    </dgm:pt>
    <dgm:pt modelId="{EA74D4B2-0983-4996-A874-EFE7A78C0484}" type="pres">
      <dgm:prSet presAssocID="{9DE58A13-C9A9-4C35-B5C5-F5DFC78ABB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2A4F085-188B-49BA-9394-F909C5BDE9A8}" type="pres">
      <dgm:prSet presAssocID="{98E2F2B7-CEDB-41BC-9EB1-579D3F44A7C5}" presName="composite" presStyleCnt="0"/>
      <dgm:spPr/>
    </dgm:pt>
    <dgm:pt modelId="{C75E7C32-B4E2-401C-B648-856253B83E57}" type="pres">
      <dgm:prSet presAssocID="{98E2F2B7-CEDB-41BC-9EB1-579D3F44A7C5}" presName="parentText" presStyleLbl="alignNode1" presStyleIdx="0" presStyleCnt="3" custScaleX="12004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0F807C-7904-4E7B-83D2-14F472F42F2F}" type="pres">
      <dgm:prSet presAssocID="{98E2F2B7-CEDB-41BC-9EB1-579D3F44A7C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060BB4-F45C-4610-8010-007F65B0A791}" type="pres">
      <dgm:prSet presAssocID="{876F0E99-09CA-4688-80D5-2C46AEB1C5AE}" presName="sp" presStyleCnt="0"/>
      <dgm:spPr/>
    </dgm:pt>
    <dgm:pt modelId="{AB5A8C6F-1E23-41E9-8E5C-6F21CB3B677D}" type="pres">
      <dgm:prSet presAssocID="{103A113B-AD5F-4AE6-AF14-7010FFA3B34D}" presName="composite" presStyleCnt="0"/>
      <dgm:spPr/>
    </dgm:pt>
    <dgm:pt modelId="{ABBC3ED2-9ADD-4D30-8270-2EBDC42B63E0}" type="pres">
      <dgm:prSet presAssocID="{103A113B-AD5F-4AE6-AF14-7010FFA3B34D}" presName="parentText" presStyleLbl="alignNode1" presStyleIdx="1" presStyleCnt="3" custScaleX="9901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ED3CD9-7FC1-4EDA-8041-54107B57977E}" type="pres">
      <dgm:prSet presAssocID="{103A113B-AD5F-4AE6-AF14-7010FFA3B34D}" presName="descendantText" presStyleLbl="alignAcc1" presStyleIdx="1" presStyleCnt="3" custScaleX="98255" custScaleY="105428" custLinFactNeighborX="-592" custLinFactNeighborY="53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C04FFF-9479-4E2D-9A4E-2AB371CAC011}" type="pres">
      <dgm:prSet presAssocID="{D3328108-15A1-4BDD-9688-EE99C2FFE3FC}" presName="sp" presStyleCnt="0"/>
      <dgm:spPr/>
    </dgm:pt>
    <dgm:pt modelId="{02A0DAC7-E7D4-4F90-A7DD-BD62C43EEC7D}" type="pres">
      <dgm:prSet presAssocID="{CC505DB5-4734-4C9E-9714-74DBA5D2620E}" presName="composite" presStyleCnt="0"/>
      <dgm:spPr/>
    </dgm:pt>
    <dgm:pt modelId="{BBAF9C6F-3E2E-42B4-8575-3DD77F6D5D01}" type="pres">
      <dgm:prSet presAssocID="{CC505DB5-4734-4C9E-9714-74DBA5D262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01A9C8-4FDE-42E3-89E5-C851C9A9A72A}" type="pres">
      <dgm:prSet presAssocID="{CC505DB5-4734-4C9E-9714-74DBA5D2620E}" presName="descendantText" presStyleLbl="alignAcc1" presStyleIdx="2" presStyleCnt="3" custScaleY="126928" custLinFactNeighborX="135" custLinFactNeighborY="235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681A813-4856-4C23-9E3F-966157D0A171}" srcId="{103A113B-AD5F-4AE6-AF14-7010FFA3B34D}" destId="{3E2A259F-878F-42EB-9D63-4A5FC80E6E08}" srcOrd="3" destOrd="0" parTransId="{D6AF1DC5-9B7F-46A8-821E-F658EC30027B}" sibTransId="{67121B24-00A7-4438-BF7F-377DED1E5179}"/>
    <dgm:cxn modelId="{A5191E01-91CE-46EF-8D72-7B571DE1460E}" type="presOf" srcId="{3DACAA8E-F25D-4A60-9282-53A8010FF21C}" destId="{93ED3CD9-7FC1-4EDA-8041-54107B57977E}" srcOrd="0" destOrd="6" presId="urn:microsoft.com/office/officeart/2005/8/layout/chevron2"/>
    <dgm:cxn modelId="{EBFF4AF7-A4B3-47D1-9F1C-8458E31E5BE1}" srcId="{103A113B-AD5F-4AE6-AF14-7010FFA3B34D}" destId="{97EF86A9-E960-41FE-B178-C94FC3E599A6}" srcOrd="0" destOrd="0" parTransId="{DBAB9088-CA94-48E3-9417-5ECEB79A937C}" sibTransId="{2921F7A9-5806-4DBA-926C-BD18E14CA0B5}"/>
    <dgm:cxn modelId="{38B8B731-41E3-4CA2-A9A1-42191A46014F}" srcId="{CC505DB5-4734-4C9E-9714-74DBA5D2620E}" destId="{E262D596-93D9-4AEF-8265-93002249C463}" srcOrd="5" destOrd="0" parTransId="{4AB8D81D-57D3-47DF-8192-642FE6D3721C}" sibTransId="{FD2B72CB-B983-412E-9513-B82CB2D41BDB}"/>
    <dgm:cxn modelId="{FD23D807-817F-42B0-80E7-893EE3A54D62}" type="presOf" srcId="{CC505DB5-4734-4C9E-9714-74DBA5D2620E}" destId="{BBAF9C6F-3E2E-42B4-8575-3DD77F6D5D01}" srcOrd="0" destOrd="0" presId="urn:microsoft.com/office/officeart/2005/8/layout/chevron2"/>
    <dgm:cxn modelId="{03CABD2D-DDCC-478E-BD67-D07907154E86}" srcId="{103A113B-AD5F-4AE6-AF14-7010FFA3B34D}" destId="{3DC4203F-F2DA-4978-8FBE-21B455814174}" srcOrd="2" destOrd="0" parTransId="{0DF7DDB6-076A-4FCD-904C-CD75DCA27B2F}" sibTransId="{388831CF-6A29-464F-8014-04E3CB90A546}"/>
    <dgm:cxn modelId="{E2FD4BA7-00F0-4037-9A3E-7C036B41AC9F}" type="presOf" srcId="{6C80333A-5E60-4413-A272-AAFAEA4E9170}" destId="{3401A9C8-4FDE-42E3-89E5-C851C9A9A72A}" srcOrd="0" destOrd="0" presId="urn:microsoft.com/office/officeart/2005/8/layout/chevron2"/>
    <dgm:cxn modelId="{97AC6A14-6B2D-499B-B995-E70EF001BD0F}" srcId="{CC505DB5-4734-4C9E-9714-74DBA5D2620E}" destId="{F9C26D09-8894-4FCA-BF31-368F6D0A65B7}" srcOrd="2" destOrd="0" parTransId="{A7AE239D-FB26-4A42-A219-FB17DF8068C3}" sibTransId="{BD58A1F7-3F36-4C17-905C-084D56DFF1A4}"/>
    <dgm:cxn modelId="{CB66F71A-51E0-47BC-BB16-3D0CDD01A38F}" type="presOf" srcId="{8AEC2FF8-2714-4521-A6E3-9E6E81F0B9CA}" destId="{410F807C-7904-4E7B-83D2-14F472F42F2F}" srcOrd="0" destOrd="0" presId="urn:microsoft.com/office/officeart/2005/8/layout/chevron2"/>
    <dgm:cxn modelId="{9D649829-27DA-406F-B8DB-E391B7C75938}" type="presOf" srcId="{9DE58A13-C9A9-4C35-B5C5-F5DFC78ABBC8}" destId="{EA74D4B2-0983-4996-A874-EFE7A78C0484}" srcOrd="0" destOrd="0" presId="urn:microsoft.com/office/officeart/2005/8/layout/chevron2"/>
    <dgm:cxn modelId="{9EA8C721-940A-4F07-83BC-2DAE41F7DF4D}" srcId="{103A113B-AD5F-4AE6-AF14-7010FFA3B34D}" destId="{6B174C64-93CE-47F6-8D6A-D427714F5505}" srcOrd="4" destOrd="0" parTransId="{93FC4761-3FF1-4E31-B18E-3CA0C8156D34}" sibTransId="{D9925FF8-7AE5-4A22-9A28-C28EB99BDD45}"/>
    <dgm:cxn modelId="{B49707F9-B9B0-4DF1-B6A3-249243DE049D}" type="presOf" srcId="{3DC4203F-F2DA-4978-8FBE-21B455814174}" destId="{93ED3CD9-7FC1-4EDA-8041-54107B57977E}" srcOrd="0" destOrd="2" presId="urn:microsoft.com/office/officeart/2005/8/layout/chevron2"/>
    <dgm:cxn modelId="{7A35F307-5A1A-4EB3-B6CA-AFC56C45396B}" type="presOf" srcId="{3E2A259F-878F-42EB-9D63-4A5FC80E6E08}" destId="{93ED3CD9-7FC1-4EDA-8041-54107B57977E}" srcOrd="0" destOrd="3" presId="urn:microsoft.com/office/officeart/2005/8/layout/chevron2"/>
    <dgm:cxn modelId="{0BB5BD95-AF28-42D5-846E-55529ED3027B}" type="presOf" srcId="{F9C26D09-8894-4FCA-BF31-368F6D0A65B7}" destId="{3401A9C8-4FDE-42E3-89E5-C851C9A9A72A}" srcOrd="0" destOrd="2" presId="urn:microsoft.com/office/officeart/2005/8/layout/chevron2"/>
    <dgm:cxn modelId="{0180030B-1B87-4352-A14F-823537CAF778}" srcId="{103A113B-AD5F-4AE6-AF14-7010FFA3B34D}" destId="{3DACAA8E-F25D-4A60-9282-53A8010FF21C}" srcOrd="6" destOrd="0" parTransId="{1E023267-32F4-4E36-B812-92F2F427A8CF}" sibTransId="{27B00633-6901-4653-90DD-54842141A67D}"/>
    <dgm:cxn modelId="{7C10A9D0-F06A-4748-B0F3-41DCAB23C16A}" type="presOf" srcId="{97EF86A9-E960-41FE-B178-C94FC3E599A6}" destId="{93ED3CD9-7FC1-4EDA-8041-54107B57977E}" srcOrd="0" destOrd="0" presId="urn:microsoft.com/office/officeart/2005/8/layout/chevron2"/>
    <dgm:cxn modelId="{498C8D5F-7D5C-4A75-BF64-4265AF2F5ACD}" type="presOf" srcId="{98E2F2B7-CEDB-41BC-9EB1-579D3F44A7C5}" destId="{C75E7C32-B4E2-401C-B648-856253B83E57}" srcOrd="0" destOrd="0" presId="urn:microsoft.com/office/officeart/2005/8/layout/chevron2"/>
    <dgm:cxn modelId="{3910FA2E-5E27-4C9A-9FB8-5451B07CD956}" type="presOf" srcId="{39D887A5-8D3E-48BD-A155-00E6FD938CD5}" destId="{3401A9C8-4FDE-42E3-89E5-C851C9A9A72A}" srcOrd="0" destOrd="1" presId="urn:microsoft.com/office/officeart/2005/8/layout/chevron2"/>
    <dgm:cxn modelId="{706C96AC-E27E-46B9-B8DC-0660D7E92433}" type="presOf" srcId="{DBE438FF-411D-4E0C-AEFF-CBCBA03D55E7}" destId="{93ED3CD9-7FC1-4EDA-8041-54107B57977E}" srcOrd="0" destOrd="9" presId="urn:microsoft.com/office/officeart/2005/8/layout/chevron2"/>
    <dgm:cxn modelId="{DF0DB090-B7B2-41C4-A440-D097118479C0}" srcId="{CC505DB5-4734-4C9E-9714-74DBA5D2620E}" destId="{1A89D7BB-6530-4B79-BBC1-EA395721D896}" srcOrd="4" destOrd="0" parTransId="{45771092-429D-4746-9D6A-8034D96F82C2}" sibTransId="{F02C2E20-ABB3-4F35-AD55-95E3A1BA90C7}"/>
    <dgm:cxn modelId="{5F78BD56-D5F4-4AAC-BF2F-F5F103C2E917}" srcId="{CC505DB5-4734-4C9E-9714-74DBA5D2620E}" destId="{6C80333A-5E60-4413-A272-AAFAEA4E9170}" srcOrd="0" destOrd="0" parTransId="{43DBC973-E5AF-4AA7-81AB-1D23287F0C3D}" sibTransId="{BD89ED1A-7025-4D43-9606-AC6D57AC89D8}"/>
    <dgm:cxn modelId="{6BA812D1-42C3-4D4D-AE15-5CD208BA04EC}" srcId="{103A113B-AD5F-4AE6-AF14-7010FFA3B34D}" destId="{864690CC-B5E5-4FA0-8CA8-41A7338FBA44}" srcOrd="10" destOrd="0" parTransId="{2EC32159-0085-4A5E-9B4C-EF346D3E27FE}" sibTransId="{F444F828-1E93-4FC9-AEAF-9AC69107C39A}"/>
    <dgm:cxn modelId="{5F12CB96-6FC1-4900-9133-6FF65C50D076}" srcId="{103A113B-AD5F-4AE6-AF14-7010FFA3B34D}" destId="{BC552482-181B-43FD-BEC5-13016550D829}" srcOrd="13" destOrd="0" parTransId="{96BB6D5E-9995-4742-9C09-3A4E51B25695}" sibTransId="{C67CBB4B-5690-4B37-803E-923BEE894CBA}"/>
    <dgm:cxn modelId="{24FC5614-2BB0-4FB1-B211-E40CC0630005}" srcId="{CC505DB5-4734-4C9E-9714-74DBA5D2620E}" destId="{BAF48154-846E-48A1-A806-4197F79A3F2E}" srcOrd="3" destOrd="0" parTransId="{B1BE0D93-452E-48F9-B4C2-0E84B608506F}" sibTransId="{C9AEEFEB-FA55-49D7-8ACA-06A48819D8DB}"/>
    <dgm:cxn modelId="{935ACB2C-002A-48EB-AE9F-55E678960544}" srcId="{98E2F2B7-CEDB-41BC-9EB1-579D3F44A7C5}" destId="{8AEC2FF8-2714-4521-A6E3-9E6E81F0B9CA}" srcOrd="0" destOrd="0" parTransId="{0B5640D7-DE14-4ED4-BE8E-DDCDF386E26A}" sibTransId="{5261014D-BCE5-40B9-95CC-821F7617F06C}"/>
    <dgm:cxn modelId="{AB176FFF-A161-478C-A0A2-65A4AA189CA1}" srcId="{103A113B-AD5F-4AE6-AF14-7010FFA3B34D}" destId="{88671355-1B1E-44F2-AB45-CB819385C51C}" srcOrd="7" destOrd="0" parTransId="{D402D5EB-7F28-4790-9B78-6130DC99488A}" sibTransId="{8484613B-CB1F-414B-9018-7DDBA1E4CEFC}"/>
    <dgm:cxn modelId="{8132C64E-D64F-42E9-936B-F9AB6198EA2A}" type="presOf" srcId="{6B174C64-93CE-47F6-8D6A-D427714F5505}" destId="{93ED3CD9-7FC1-4EDA-8041-54107B57977E}" srcOrd="0" destOrd="4" presId="urn:microsoft.com/office/officeart/2005/8/layout/chevron2"/>
    <dgm:cxn modelId="{A4B9EE2A-20CC-4FA5-9ECB-0177159A4C16}" type="presOf" srcId="{BAF48154-846E-48A1-A806-4197F79A3F2E}" destId="{3401A9C8-4FDE-42E3-89E5-C851C9A9A72A}" srcOrd="0" destOrd="3" presId="urn:microsoft.com/office/officeart/2005/8/layout/chevron2"/>
    <dgm:cxn modelId="{46359278-9642-40EE-9971-A1C68A5E1F9F}" srcId="{103A113B-AD5F-4AE6-AF14-7010FFA3B34D}" destId="{DBE438FF-411D-4E0C-AEFF-CBCBA03D55E7}" srcOrd="9" destOrd="0" parTransId="{23928E3E-C242-470D-BDC7-CD3834A957FB}" sibTransId="{A5BA2D09-CD61-4814-BC8E-061ACD4E5445}"/>
    <dgm:cxn modelId="{45E38E2D-AF07-4D96-A20D-4231F9110283}" srcId="{CC505DB5-4734-4C9E-9714-74DBA5D2620E}" destId="{39D887A5-8D3E-48BD-A155-00E6FD938CD5}" srcOrd="1" destOrd="0" parTransId="{E41BA8DB-60CC-4C4C-B0D6-C59AE846F230}" sibTransId="{D1803D8B-7455-4BA1-BC63-1813FF90E5A6}"/>
    <dgm:cxn modelId="{AF2DA4AC-3216-4A68-B661-99F28D56A7A6}" type="presOf" srcId="{864690CC-B5E5-4FA0-8CA8-41A7338FBA44}" destId="{93ED3CD9-7FC1-4EDA-8041-54107B57977E}" srcOrd="0" destOrd="10" presId="urn:microsoft.com/office/officeart/2005/8/layout/chevron2"/>
    <dgm:cxn modelId="{40449557-187E-4F47-8230-6F301C2B1B52}" srcId="{9DE58A13-C9A9-4C35-B5C5-F5DFC78ABBC8}" destId="{103A113B-AD5F-4AE6-AF14-7010FFA3B34D}" srcOrd="1" destOrd="0" parTransId="{083EC098-4DA6-4849-B45E-1414053AD7E1}" sibTransId="{D3328108-15A1-4BDD-9688-EE99C2FFE3FC}"/>
    <dgm:cxn modelId="{8CA5C89C-DB35-4E05-B0EE-C02731D6E0FC}" srcId="{9DE58A13-C9A9-4C35-B5C5-F5DFC78ABBC8}" destId="{CC505DB5-4734-4C9E-9714-74DBA5D2620E}" srcOrd="2" destOrd="0" parTransId="{D5AC1BB8-CB13-44F7-BC60-390A908D5E55}" sibTransId="{FB65CFB0-637A-4BE4-A8DC-B03E783028A7}"/>
    <dgm:cxn modelId="{EFAC1AF2-C5A9-48B9-973D-CFF724854A59}" type="presOf" srcId="{7B028E45-DCED-4B24-B118-04726D6A3D07}" destId="{93ED3CD9-7FC1-4EDA-8041-54107B57977E}" srcOrd="0" destOrd="1" presId="urn:microsoft.com/office/officeart/2005/8/layout/chevron2"/>
    <dgm:cxn modelId="{853B8EB6-AD3B-49CB-8330-A510C965E2EC}" type="presOf" srcId="{103A113B-AD5F-4AE6-AF14-7010FFA3B34D}" destId="{ABBC3ED2-9ADD-4D30-8270-2EBDC42B63E0}" srcOrd="0" destOrd="0" presId="urn:microsoft.com/office/officeart/2005/8/layout/chevron2"/>
    <dgm:cxn modelId="{980267DD-08B2-4029-A801-9A8B51811D85}" type="presOf" srcId="{D4F3B688-60DD-4483-819B-2701C6DBD583}" destId="{93ED3CD9-7FC1-4EDA-8041-54107B57977E}" srcOrd="0" destOrd="11" presId="urn:microsoft.com/office/officeart/2005/8/layout/chevron2"/>
    <dgm:cxn modelId="{66B1C649-B8BE-4125-A4FE-C8576AE2F841}" type="presOf" srcId="{88671355-1B1E-44F2-AB45-CB819385C51C}" destId="{93ED3CD9-7FC1-4EDA-8041-54107B57977E}" srcOrd="0" destOrd="7" presId="urn:microsoft.com/office/officeart/2005/8/layout/chevron2"/>
    <dgm:cxn modelId="{28A5E871-9417-4BCC-A4C2-257190EDBA3A}" srcId="{9DE58A13-C9A9-4C35-B5C5-F5DFC78ABBC8}" destId="{98E2F2B7-CEDB-41BC-9EB1-579D3F44A7C5}" srcOrd="0" destOrd="0" parTransId="{6B9640C7-8191-427F-A37C-38E05006E72A}" sibTransId="{876F0E99-09CA-4688-80D5-2C46AEB1C5AE}"/>
    <dgm:cxn modelId="{2A8CA956-2753-419B-867B-F5E0EA56848C}" type="presOf" srcId="{CB8D3254-55B9-4396-853A-21C9E6B14877}" destId="{93ED3CD9-7FC1-4EDA-8041-54107B57977E}" srcOrd="0" destOrd="5" presId="urn:microsoft.com/office/officeart/2005/8/layout/chevron2"/>
    <dgm:cxn modelId="{E424BDFE-ED4D-4F52-BDF4-BB8A550A498B}" type="presOf" srcId="{723765BD-7D77-49C4-A6BC-76CC6C9AF102}" destId="{93ED3CD9-7FC1-4EDA-8041-54107B57977E}" srcOrd="0" destOrd="12" presId="urn:microsoft.com/office/officeart/2005/8/layout/chevron2"/>
    <dgm:cxn modelId="{77DDE953-A628-4C99-A95C-D6EC7436B1A7}" srcId="{103A113B-AD5F-4AE6-AF14-7010FFA3B34D}" destId="{D4F3B688-60DD-4483-819B-2701C6DBD583}" srcOrd="11" destOrd="0" parTransId="{363664AA-04C8-4B25-A2F4-FFB06C07FF7C}" sibTransId="{5D3829EB-C901-4952-B1F2-FBE1EFE76EC7}"/>
    <dgm:cxn modelId="{B9AC320D-C054-463D-9E35-EB8594C03998}" srcId="{103A113B-AD5F-4AE6-AF14-7010FFA3B34D}" destId="{CB8D3254-55B9-4396-853A-21C9E6B14877}" srcOrd="5" destOrd="0" parTransId="{DFA54A07-F88C-4873-A332-5EBBB0460D54}" sibTransId="{2612658D-E315-4A7A-A869-7AD7D9A02BEA}"/>
    <dgm:cxn modelId="{E7B050A3-961A-4777-A6B1-7124AB4E00B9}" srcId="{103A113B-AD5F-4AE6-AF14-7010FFA3B34D}" destId="{D422C47F-0DBD-49FB-A4E1-D5970F8650A8}" srcOrd="8" destOrd="0" parTransId="{A68EFFAA-FFE0-412F-B67C-4F6A9D532628}" sibTransId="{15BD442E-FAE4-4286-8B37-F366FF5A7495}"/>
    <dgm:cxn modelId="{AC15F09A-98E7-4405-9E3B-CE52D1C6A324}" type="presOf" srcId="{BC552482-181B-43FD-BEC5-13016550D829}" destId="{93ED3CD9-7FC1-4EDA-8041-54107B57977E}" srcOrd="0" destOrd="13" presId="urn:microsoft.com/office/officeart/2005/8/layout/chevron2"/>
    <dgm:cxn modelId="{BF4336EE-9F45-4FC9-ADAE-DC795BB8CBD1}" type="presOf" srcId="{1A89D7BB-6530-4B79-BBC1-EA395721D896}" destId="{3401A9C8-4FDE-42E3-89E5-C851C9A9A72A}" srcOrd="0" destOrd="4" presId="urn:microsoft.com/office/officeart/2005/8/layout/chevron2"/>
    <dgm:cxn modelId="{682400F5-9555-4FFE-B327-AA4967E1F5A3}" type="presOf" srcId="{E262D596-93D9-4AEF-8265-93002249C463}" destId="{3401A9C8-4FDE-42E3-89E5-C851C9A9A72A}" srcOrd="0" destOrd="5" presId="urn:microsoft.com/office/officeart/2005/8/layout/chevron2"/>
    <dgm:cxn modelId="{2D2242C5-0F43-4063-B8F6-D7B0895B5036}" srcId="{103A113B-AD5F-4AE6-AF14-7010FFA3B34D}" destId="{7B028E45-DCED-4B24-B118-04726D6A3D07}" srcOrd="1" destOrd="0" parTransId="{A14FE153-BDF5-4C08-A273-09B7BB848B95}" sibTransId="{2045FFCA-166E-47E4-AC96-078A60132D3C}"/>
    <dgm:cxn modelId="{38811781-3DD6-483D-95D4-F67566A13484}" type="presOf" srcId="{D422C47F-0DBD-49FB-A4E1-D5970F8650A8}" destId="{93ED3CD9-7FC1-4EDA-8041-54107B57977E}" srcOrd="0" destOrd="8" presId="urn:microsoft.com/office/officeart/2005/8/layout/chevron2"/>
    <dgm:cxn modelId="{A3019A6A-348B-411A-952A-043D19A865CA}" srcId="{103A113B-AD5F-4AE6-AF14-7010FFA3B34D}" destId="{723765BD-7D77-49C4-A6BC-76CC6C9AF102}" srcOrd="12" destOrd="0" parTransId="{87126B65-667E-450A-891D-C4BD87D83F6F}" sibTransId="{49C6D5B6-C26A-485E-953E-E7193B5F6190}"/>
    <dgm:cxn modelId="{1149A70F-661F-40EE-B67C-88FEB073B3F8}" type="presParOf" srcId="{EA74D4B2-0983-4996-A874-EFE7A78C0484}" destId="{F2A4F085-188B-49BA-9394-F909C5BDE9A8}" srcOrd="0" destOrd="0" presId="urn:microsoft.com/office/officeart/2005/8/layout/chevron2"/>
    <dgm:cxn modelId="{6587A0AB-1E6A-41D1-9002-DDDE2AA9048E}" type="presParOf" srcId="{F2A4F085-188B-49BA-9394-F909C5BDE9A8}" destId="{C75E7C32-B4E2-401C-B648-856253B83E57}" srcOrd="0" destOrd="0" presId="urn:microsoft.com/office/officeart/2005/8/layout/chevron2"/>
    <dgm:cxn modelId="{8BDD7830-CBFA-44F6-BBB6-F7D8801609D0}" type="presParOf" srcId="{F2A4F085-188B-49BA-9394-F909C5BDE9A8}" destId="{410F807C-7904-4E7B-83D2-14F472F42F2F}" srcOrd="1" destOrd="0" presId="urn:microsoft.com/office/officeart/2005/8/layout/chevron2"/>
    <dgm:cxn modelId="{F9026452-4602-4CFA-8E9D-FD66B45E296D}" type="presParOf" srcId="{EA74D4B2-0983-4996-A874-EFE7A78C0484}" destId="{05060BB4-F45C-4610-8010-007F65B0A791}" srcOrd="1" destOrd="0" presId="urn:microsoft.com/office/officeart/2005/8/layout/chevron2"/>
    <dgm:cxn modelId="{D9C87BF0-964C-4142-9876-C15BB9BC9106}" type="presParOf" srcId="{EA74D4B2-0983-4996-A874-EFE7A78C0484}" destId="{AB5A8C6F-1E23-41E9-8E5C-6F21CB3B677D}" srcOrd="2" destOrd="0" presId="urn:microsoft.com/office/officeart/2005/8/layout/chevron2"/>
    <dgm:cxn modelId="{44F69D8B-5275-46E2-96FA-422FC0406727}" type="presParOf" srcId="{AB5A8C6F-1E23-41E9-8E5C-6F21CB3B677D}" destId="{ABBC3ED2-9ADD-4D30-8270-2EBDC42B63E0}" srcOrd="0" destOrd="0" presId="urn:microsoft.com/office/officeart/2005/8/layout/chevron2"/>
    <dgm:cxn modelId="{86DC6696-1FE0-495F-B738-73029DDD675F}" type="presParOf" srcId="{AB5A8C6F-1E23-41E9-8E5C-6F21CB3B677D}" destId="{93ED3CD9-7FC1-4EDA-8041-54107B57977E}" srcOrd="1" destOrd="0" presId="urn:microsoft.com/office/officeart/2005/8/layout/chevron2"/>
    <dgm:cxn modelId="{371F5F9F-65A1-4A69-B9DB-21F04483C90B}" type="presParOf" srcId="{EA74D4B2-0983-4996-A874-EFE7A78C0484}" destId="{E2C04FFF-9479-4E2D-9A4E-2AB371CAC011}" srcOrd="3" destOrd="0" presId="urn:microsoft.com/office/officeart/2005/8/layout/chevron2"/>
    <dgm:cxn modelId="{74B7BC23-6731-4FAA-A9B5-CBF0591CE89B}" type="presParOf" srcId="{EA74D4B2-0983-4996-A874-EFE7A78C0484}" destId="{02A0DAC7-E7D4-4F90-A7DD-BD62C43EEC7D}" srcOrd="4" destOrd="0" presId="urn:microsoft.com/office/officeart/2005/8/layout/chevron2"/>
    <dgm:cxn modelId="{2877AEAD-A620-427E-A928-65E843DA8862}" type="presParOf" srcId="{02A0DAC7-E7D4-4F90-A7DD-BD62C43EEC7D}" destId="{BBAF9C6F-3E2E-42B4-8575-3DD77F6D5D01}" srcOrd="0" destOrd="0" presId="urn:microsoft.com/office/officeart/2005/8/layout/chevron2"/>
    <dgm:cxn modelId="{71C63B9E-BBF8-42B5-92F0-A0D5865149B8}" type="presParOf" srcId="{02A0DAC7-E7D4-4F90-A7DD-BD62C43EEC7D}" destId="{3401A9C8-4FDE-42E3-89E5-C851C9A9A7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3FE6D-9835-4193-ABD8-2C49DF9EB3EF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CC6D925D-EF33-4882-94F2-02419B4C821E}">
      <dgm:prSet phldrT="[Texto]" custT="1"/>
      <dgm:spPr>
        <a:solidFill>
          <a:schemeClr val="accent5"/>
        </a:solidFill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es-CO" sz="1500" dirty="0" smtClean="0"/>
            <a:t>Entre las vigencias 2015 vs 2016 se evidencia un incremento en la población en el nivel técnico profesional del </a:t>
          </a:r>
          <a:r>
            <a:rPr lang="es-CO" sz="1500" dirty="0" smtClean="0">
              <a:solidFill>
                <a:srgbClr val="00B050"/>
              </a:solidFill>
            </a:rPr>
            <a:t>11%</a:t>
          </a:r>
          <a:r>
            <a:rPr lang="es-CO" sz="1500" dirty="0" smtClean="0"/>
            <a:t>, </a:t>
          </a:r>
        </a:p>
        <a:p>
          <a:pPr algn="l"/>
          <a:r>
            <a:rPr lang="es-CO" sz="1500" dirty="0" smtClean="0"/>
            <a:t>En el nivel tecnológico se evidencia un crecimiento del </a:t>
          </a:r>
          <a:r>
            <a:rPr lang="es-CO" sz="1500" dirty="0" smtClean="0">
              <a:solidFill>
                <a:srgbClr val="00B050"/>
              </a:solidFill>
            </a:rPr>
            <a:t>11%</a:t>
          </a:r>
          <a:r>
            <a:rPr lang="es-CO" sz="1500" dirty="0" smtClean="0">
              <a:solidFill>
                <a:srgbClr val="C00000"/>
              </a:solidFill>
            </a:rPr>
            <a:t> </a:t>
          </a:r>
          <a:r>
            <a:rPr lang="es-CO" sz="1500" dirty="0" smtClean="0"/>
            <a:t>en la población  y </a:t>
          </a:r>
        </a:p>
        <a:p>
          <a:pPr algn="l"/>
          <a:r>
            <a:rPr lang="es-CO" sz="1500" dirty="0" smtClean="0"/>
            <a:t>En el nivel profesional se refleja un  decremento en la población del </a:t>
          </a:r>
          <a:r>
            <a:rPr lang="es-CO" sz="1500" dirty="0" smtClean="0">
              <a:solidFill>
                <a:srgbClr val="FF0000"/>
              </a:solidFill>
            </a:rPr>
            <a:t>8</a:t>
          </a:r>
          <a:r>
            <a:rPr lang="es-CO" sz="1500" dirty="0" smtClean="0"/>
            <a:t>%.</a:t>
          </a:r>
        </a:p>
        <a:p>
          <a:pPr algn="l"/>
          <a:r>
            <a:rPr lang="es-CO" sz="1500" dirty="0" smtClean="0"/>
            <a:t>Como también a partir del semestre B/2016 se inicia la oferta de la ESPECIALIZACION TECNICA PROFESIONAL EN AUTOMATIZACION DE OPERACIONES AGROINDUSTRIALES  con 21 estudiantes</a:t>
          </a:r>
          <a:r>
            <a:rPr lang="es-CO" sz="1600" dirty="0" smtClean="0"/>
            <a:t>.</a:t>
          </a:r>
          <a:endParaRPr lang="es-CO" sz="1600" dirty="0"/>
        </a:p>
      </dgm:t>
    </dgm:pt>
    <dgm:pt modelId="{2EAA89B5-18C8-434D-A2B9-A08F55EB52DA}" type="parTrans" cxnId="{BCCA5B6E-8823-425E-BF34-EB7E7ED3B489}">
      <dgm:prSet/>
      <dgm:spPr/>
      <dgm:t>
        <a:bodyPr/>
        <a:lstStyle/>
        <a:p>
          <a:endParaRPr lang="es-CO"/>
        </a:p>
      </dgm:t>
    </dgm:pt>
    <dgm:pt modelId="{3D60B77A-495F-4E8B-9BFF-8AFA4DA7B5B4}" type="sibTrans" cxnId="{BCCA5B6E-8823-425E-BF34-EB7E7ED3B489}">
      <dgm:prSet/>
      <dgm:spPr/>
      <dgm:t>
        <a:bodyPr/>
        <a:lstStyle/>
        <a:p>
          <a:endParaRPr lang="es-CO"/>
        </a:p>
      </dgm:t>
    </dgm:pt>
    <dgm:pt modelId="{F7189B17-7578-4020-B7E5-740D7C657608}" type="pres">
      <dgm:prSet presAssocID="{6C63FE6D-9835-4193-ABD8-2C49DF9EB3EF}" presName="linearFlow" presStyleCnt="0">
        <dgm:presLayoutVars>
          <dgm:dir/>
          <dgm:resizeHandles val="exact"/>
        </dgm:presLayoutVars>
      </dgm:prSet>
      <dgm:spPr/>
    </dgm:pt>
    <dgm:pt modelId="{06F8E824-A94E-4E2A-8E66-D1645175E404}" type="pres">
      <dgm:prSet presAssocID="{CC6D925D-EF33-4882-94F2-02419B4C821E}" presName="composite" presStyleCnt="0"/>
      <dgm:spPr/>
    </dgm:pt>
    <dgm:pt modelId="{995D3E6D-5759-45EC-BB0E-C3672804EB02}" type="pres">
      <dgm:prSet presAssocID="{CC6D925D-EF33-4882-94F2-02419B4C821E}" presName="imgShp" presStyleLbl="fgImgPlace1" presStyleIdx="0" presStyleCnt="1" custLinFactNeighborX="-39962" custLinFactNeighborY="75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4392A29-8D54-4090-B238-5A8DD202330B}" type="pres">
      <dgm:prSet presAssocID="{CC6D925D-EF33-4882-94F2-02419B4C821E}" presName="txShp" presStyleLbl="node1" presStyleIdx="0" presStyleCnt="1" custScaleX="141765" custLinFactNeighborX="12301" custLinFactNeighborY="-195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D54B94E-A3F1-43A4-8D1F-0AFD306BC2C1}" type="presOf" srcId="{6C63FE6D-9835-4193-ABD8-2C49DF9EB3EF}" destId="{F7189B17-7578-4020-B7E5-740D7C657608}" srcOrd="0" destOrd="0" presId="urn:microsoft.com/office/officeart/2005/8/layout/vList3"/>
    <dgm:cxn modelId="{BCCA5B6E-8823-425E-BF34-EB7E7ED3B489}" srcId="{6C63FE6D-9835-4193-ABD8-2C49DF9EB3EF}" destId="{CC6D925D-EF33-4882-94F2-02419B4C821E}" srcOrd="0" destOrd="0" parTransId="{2EAA89B5-18C8-434D-A2B9-A08F55EB52DA}" sibTransId="{3D60B77A-495F-4E8B-9BFF-8AFA4DA7B5B4}"/>
    <dgm:cxn modelId="{40A1E481-A113-4F6A-B6E3-4CF0138094B3}" type="presOf" srcId="{CC6D925D-EF33-4882-94F2-02419B4C821E}" destId="{C4392A29-8D54-4090-B238-5A8DD202330B}" srcOrd="0" destOrd="0" presId="urn:microsoft.com/office/officeart/2005/8/layout/vList3"/>
    <dgm:cxn modelId="{64BC73CD-D847-44FE-BCC7-F0235CC12B38}" type="presParOf" srcId="{F7189B17-7578-4020-B7E5-740D7C657608}" destId="{06F8E824-A94E-4E2A-8E66-D1645175E404}" srcOrd="0" destOrd="0" presId="urn:microsoft.com/office/officeart/2005/8/layout/vList3"/>
    <dgm:cxn modelId="{8D240D35-7ABA-430A-BCDE-BAFD67DD1680}" type="presParOf" srcId="{06F8E824-A94E-4E2A-8E66-D1645175E404}" destId="{995D3E6D-5759-45EC-BB0E-C3672804EB02}" srcOrd="0" destOrd="0" presId="urn:microsoft.com/office/officeart/2005/8/layout/vList3"/>
    <dgm:cxn modelId="{60D655A9-ECC8-487E-ADB4-F5D87630275B}" type="presParOf" srcId="{06F8E824-A94E-4E2A-8E66-D1645175E404}" destId="{C4392A29-8D54-4090-B238-5A8DD20233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E8ACB-05CD-4178-996F-C3A9563983AF}" type="doc">
      <dgm:prSet loTypeId="urn:microsoft.com/office/officeart/2005/8/layout/hierarchy4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C78FE5E-23A8-4F65-9EB2-EB106344EC08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es-CO" b="1" dirty="0" smtClean="0"/>
            <a:t>TECNICO PROF: 63%</a:t>
          </a:r>
        </a:p>
        <a:p>
          <a:pPr algn="l"/>
          <a:r>
            <a:rPr lang="es-CO" b="1" dirty="0" smtClean="0"/>
            <a:t>TECNOLOGO: 22%</a:t>
          </a:r>
        </a:p>
        <a:p>
          <a:pPr algn="l"/>
          <a:r>
            <a:rPr lang="es-CO" b="1" dirty="0" smtClean="0"/>
            <a:t>PROFESIONAL: 15% </a:t>
          </a:r>
          <a:endParaRPr lang="es-CO" b="1" dirty="0"/>
        </a:p>
      </dgm:t>
    </dgm:pt>
    <dgm:pt modelId="{A0BE4DDA-DA65-489C-AE49-6D013F7B4E1D}" type="parTrans" cxnId="{68CD1E56-5883-455A-89F2-7CFE5FE40957}">
      <dgm:prSet/>
      <dgm:spPr/>
      <dgm:t>
        <a:bodyPr/>
        <a:lstStyle/>
        <a:p>
          <a:endParaRPr lang="es-CO" b="1"/>
        </a:p>
      </dgm:t>
    </dgm:pt>
    <dgm:pt modelId="{AFA780FC-2702-45B0-AF2C-8E69446EF0D9}" type="sibTrans" cxnId="{68CD1E56-5883-455A-89F2-7CFE5FE40957}">
      <dgm:prSet/>
      <dgm:spPr/>
      <dgm:t>
        <a:bodyPr/>
        <a:lstStyle/>
        <a:p>
          <a:endParaRPr lang="es-CO" b="1"/>
        </a:p>
      </dgm:t>
    </dgm:pt>
    <dgm:pt modelId="{395ECC3B-DC17-48EE-A845-704432BA14BB}" type="pres">
      <dgm:prSet presAssocID="{907E8ACB-05CD-4178-996F-C3A9563983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44D0564-25EB-4A85-8557-4B07E9268125}" type="pres">
      <dgm:prSet presAssocID="{1C78FE5E-23A8-4F65-9EB2-EB106344EC08}" presName="vertOne" presStyleCnt="0"/>
      <dgm:spPr/>
    </dgm:pt>
    <dgm:pt modelId="{6ED1C417-7478-4667-BD0D-3A94DF4BD50D}" type="pres">
      <dgm:prSet presAssocID="{1C78FE5E-23A8-4F65-9EB2-EB106344EC08}" presName="txOne" presStyleLbl="node0" presStyleIdx="0" presStyleCnt="1" custLinFactNeighborX="-13141" custLinFactNeighborY="4914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095A65-3EF3-4A5E-AAB2-43FE1B76D7EE}" type="pres">
      <dgm:prSet presAssocID="{1C78FE5E-23A8-4F65-9EB2-EB106344EC08}" presName="horzOne" presStyleCnt="0"/>
      <dgm:spPr/>
    </dgm:pt>
  </dgm:ptLst>
  <dgm:cxnLst>
    <dgm:cxn modelId="{77819714-EDD5-4AD2-97CE-80F6E49DBEC2}" type="presOf" srcId="{907E8ACB-05CD-4178-996F-C3A9563983AF}" destId="{395ECC3B-DC17-48EE-A845-704432BA14BB}" srcOrd="0" destOrd="0" presId="urn:microsoft.com/office/officeart/2005/8/layout/hierarchy4"/>
    <dgm:cxn modelId="{8B0F699C-002F-4023-B3B4-242A1E52AFED}" type="presOf" srcId="{1C78FE5E-23A8-4F65-9EB2-EB106344EC08}" destId="{6ED1C417-7478-4667-BD0D-3A94DF4BD50D}" srcOrd="0" destOrd="0" presId="urn:microsoft.com/office/officeart/2005/8/layout/hierarchy4"/>
    <dgm:cxn modelId="{68CD1E56-5883-455A-89F2-7CFE5FE40957}" srcId="{907E8ACB-05CD-4178-996F-C3A9563983AF}" destId="{1C78FE5E-23A8-4F65-9EB2-EB106344EC08}" srcOrd="0" destOrd="0" parTransId="{A0BE4DDA-DA65-489C-AE49-6D013F7B4E1D}" sibTransId="{AFA780FC-2702-45B0-AF2C-8E69446EF0D9}"/>
    <dgm:cxn modelId="{9225B30D-8FED-428C-B63B-42A59B1C60E7}" type="presParOf" srcId="{395ECC3B-DC17-48EE-A845-704432BA14BB}" destId="{844D0564-25EB-4A85-8557-4B07E9268125}" srcOrd="0" destOrd="0" presId="urn:microsoft.com/office/officeart/2005/8/layout/hierarchy4"/>
    <dgm:cxn modelId="{71A2468E-5374-490D-BB48-E6D525F7A8D7}" type="presParOf" srcId="{844D0564-25EB-4A85-8557-4B07E9268125}" destId="{6ED1C417-7478-4667-BD0D-3A94DF4BD50D}" srcOrd="0" destOrd="0" presId="urn:microsoft.com/office/officeart/2005/8/layout/hierarchy4"/>
    <dgm:cxn modelId="{BD35AA62-54FD-408A-9124-6C87A76A745D}" type="presParOf" srcId="{844D0564-25EB-4A85-8557-4B07E9268125}" destId="{A5095A65-3EF3-4A5E-AAB2-43FE1B76D7EE}" srcOrd="1" destOrd="0" presId="urn:microsoft.com/office/officeart/2005/8/layout/hierarchy4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E8ACB-05CD-4178-996F-C3A9563983AF}" type="doc">
      <dgm:prSet loTypeId="urn:microsoft.com/office/officeart/2005/8/layout/hierarchy4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C78FE5E-23A8-4F65-9EB2-EB106344EC08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b="1" dirty="0" smtClean="0"/>
            <a:t>Espinal: 69,1%, </a:t>
          </a:r>
        </a:p>
        <a:p>
          <a:r>
            <a:rPr lang="es-CO" b="1" dirty="0" smtClean="0"/>
            <a:t>Ibagué: 5,5%, </a:t>
          </a:r>
        </a:p>
        <a:p>
          <a:r>
            <a:rPr lang="es-CO" b="1" dirty="0" smtClean="0"/>
            <a:t>Flandes 8,1%,</a:t>
          </a:r>
        </a:p>
        <a:p>
          <a:r>
            <a:rPr lang="es-CO" b="1" dirty="0" smtClean="0"/>
            <a:t> Chaparral: 7,4%, </a:t>
          </a:r>
          <a:endParaRPr lang="es-CO" b="1" dirty="0"/>
        </a:p>
      </dgm:t>
    </dgm:pt>
    <dgm:pt modelId="{A0BE4DDA-DA65-489C-AE49-6D013F7B4E1D}" type="parTrans" cxnId="{68CD1E56-5883-455A-89F2-7CFE5FE40957}">
      <dgm:prSet/>
      <dgm:spPr/>
      <dgm:t>
        <a:bodyPr/>
        <a:lstStyle/>
        <a:p>
          <a:endParaRPr lang="es-CO" b="1"/>
        </a:p>
      </dgm:t>
    </dgm:pt>
    <dgm:pt modelId="{AFA780FC-2702-45B0-AF2C-8E69446EF0D9}" type="sibTrans" cxnId="{68CD1E56-5883-455A-89F2-7CFE5FE40957}">
      <dgm:prSet/>
      <dgm:spPr/>
      <dgm:t>
        <a:bodyPr/>
        <a:lstStyle/>
        <a:p>
          <a:endParaRPr lang="es-CO" b="1"/>
        </a:p>
      </dgm:t>
    </dgm:pt>
    <dgm:pt modelId="{E030B335-64D6-416F-8CE3-F84FE0CC7E17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b="1" dirty="0" smtClean="0"/>
            <a:t>Icononzo: 1,3%, </a:t>
          </a:r>
        </a:p>
        <a:p>
          <a:r>
            <a:rPr lang="es-CO" b="1" dirty="0" smtClean="0"/>
            <a:t>Ricaurte: 0,3%, </a:t>
          </a:r>
        </a:p>
        <a:p>
          <a:r>
            <a:rPr lang="es-CO" b="1" dirty="0" smtClean="0"/>
            <a:t>Tocaima: 4,7%</a:t>
          </a:r>
          <a:endParaRPr lang="es-CO" b="1" dirty="0"/>
        </a:p>
      </dgm:t>
    </dgm:pt>
    <dgm:pt modelId="{4753FA34-9D05-4AE1-85B4-606B76A5FFF3}" type="parTrans" cxnId="{E6D372CE-61B7-4A49-B3CA-7964EDD97BEF}">
      <dgm:prSet/>
      <dgm:spPr/>
      <dgm:t>
        <a:bodyPr/>
        <a:lstStyle/>
        <a:p>
          <a:endParaRPr lang="es-CO" b="1"/>
        </a:p>
      </dgm:t>
    </dgm:pt>
    <dgm:pt modelId="{5C19993B-26D6-41C2-A383-00D9DA64E2F9}" type="sibTrans" cxnId="{E6D372CE-61B7-4A49-B3CA-7964EDD97BEF}">
      <dgm:prSet/>
      <dgm:spPr/>
      <dgm:t>
        <a:bodyPr/>
        <a:lstStyle/>
        <a:p>
          <a:endParaRPr lang="es-CO" b="1"/>
        </a:p>
      </dgm:t>
    </dgm:pt>
    <dgm:pt modelId="{187F0F8E-9A42-4584-B92F-4403D81B9B7A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b="1" dirty="0" smtClean="0"/>
            <a:t>Guamo: 1,3%</a:t>
          </a:r>
        </a:p>
        <a:p>
          <a:r>
            <a:rPr lang="es-CO" b="1" dirty="0" smtClean="0"/>
            <a:t>y Venadillo: 2,2% </a:t>
          </a:r>
          <a:endParaRPr lang="es-CO" b="1" dirty="0"/>
        </a:p>
      </dgm:t>
    </dgm:pt>
    <dgm:pt modelId="{2618DBC0-AE9C-4262-85BC-77DAA0394E19}" type="parTrans" cxnId="{053FBCBD-4632-4E6F-AA63-78B94998BBFC}">
      <dgm:prSet/>
      <dgm:spPr/>
      <dgm:t>
        <a:bodyPr/>
        <a:lstStyle/>
        <a:p>
          <a:endParaRPr lang="es-CO" b="1"/>
        </a:p>
      </dgm:t>
    </dgm:pt>
    <dgm:pt modelId="{1809AFB7-C8B9-49A1-B6E4-609AA2E81B90}" type="sibTrans" cxnId="{053FBCBD-4632-4E6F-AA63-78B94998BBFC}">
      <dgm:prSet/>
      <dgm:spPr/>
      <dgm:t>
        <a:bodyPr/>
        <a:lstStyle/>
        <a:p>
          <a:endParaRPr lang="es-CO" b="1"/>
        </a:p>
      </dgm:t>
    </dgm:pt>
    <dgm:pt modelId="{395ECC3B-DC17-48EE-A845-704432BA14BB}" type="pres">
      <dgm:prSet presAssocID="{907E8ACB-05CD-4178-996F-C3A9563983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44D0564-25EB-4A85-8557-4B07E9268125}" type="pres">
      <dgm:prSet presAssocID="{1C78FE5E-23A8-4F65-9EB2-EB106344EC08}" presName="vertOne" presStyleCnt="0"/>
      <dgm:spPr/>
    </dgm:pt>
    <dgm:pt modelId="{6ED1C417-7478-4667-BD0D-3A94DF4BD50D}" type="pres">
      <dgm:prSet presAssocID="{1C78FE5E-23A8-4F65-9EB2-EB106344EC08}" presName="txOne" presStyleLbl="node0" presStyleIdx="0" presStyleCnt="3" custLinFactNeighborX="-39018" custLinFactNeighborY="2665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095A65-3EF3-4A5E-AAB2-43FE1B76D7EE}" type="pres">
      <dgm:prSet presAssocID="{1C78FE5E-23A8-4F65-9EB2-EB106344EC08}" presName="horzOne" presStyleCnt="0"/>
      <dgm:spPr/>
    </dgm:pt>
    <dgm:pt modelId="{A2192E1E-BC19-462A-B54B-DBFA77F79239}" type="pres">
      <dgm:prSet presAssocID="{AFA780FC-2702-45B0-AF2C-8E69446EF0D9}" presName="sibSpaceOne" presStyleCnt="0"/>
      <dgm:spPr/>
    </dgm:pt>
    <dgm:pt modelId="{B2E0DD71-CCA1-441E-B792-86768AFFA79F}" type="pres">
      <dgm:prSet presAssocID="{E030B335-64D6-416F-8CE3-F84FE0CC7E17}" presName="vertOne" presStyleCnt="0"/>
      <dgm:spPr/>
    </dgm:pt>
    <dgm:pt modelId="{E4761874-A21E-4438-B1E3-8371EA80B002}" type="pres">
      <dgm:prSet presAssocID="{E030B335-64D6-416F-8CE3-F84FE0CC7E1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CEBAC5-8560-40C1-BF61-33DA5F63D9CA}" type="pres">
      <dgm:prSet presAssocID="{E030B335-64D6-416F-8CE3-F84FE0CC7E17}" presName="horzOne" presStyleCnt="0"/>
      <dgm:spPr/>
    </dgm:pt>
    <dgm:pt modelId="{9749596C-2A11-48E4-9563-3B1D55D39CC5}" type="pres">
      <dgm:prSet presAssocID="{5C19993B-26D6-41C2-A383-00D9DA64E2F9}" presName="sibSpaceOne" presStyleCnt="0"/>
      <dgm:spPr/>
    </dgm:pt>
    <dgm:pt modelId="{427C4D52-7FA0-4450-8A92-68036F494C76}" type="pres">
      <dgm:prSet presAssocID="{187F0F8E-9A42-4584-B92F-4403D81B9B7A}" presName="vertOne" presStyleCnt="0"/>
      <dgm:spPr/>
    </dgm:pt>
    <dgm:pt modelId="{14E2A426-7257-400A-9A1A-F65179BC355B}" type="pres">
      <dgm:prSet presAssocID="{187F0F8E-9A42-4584-B92F-4403D81B9B7A}" presName="txOne" presStyleLbl="node0" presStyleIdx="2" presStyleCnt="3" custLinFactNeighborX="503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B4C218-0131-494A-B4A3-E7C720313C7F}" type="pres">
      <dgm:prSet presAssocID="{187F0F8E-9A42-4584-B92F-4403D81B9B7A}" presName="horzOne" presStyleCnt="0"/>
      <dgm:spPr/>
    </dgm:pt>
  </dgm:ptLst>
  <dgm:cxnLst>
    <dgm:cxn modelId="{5484A37E-F6B2-48CC-9FAF-A27751D1875C}" type="presOf" srcId="{907E8ACB-05CD-4178-996F-C3A9563983AF}" destId="{395ECC3B-DC17-48EE-A845-704432BA14BB}" srcOrd="0" destOrd="0" presId="urn:microsoft.com/office/officeart/2005/8/layout/hierarchy4"/>
    <dgm:cxn modelId="{887902B6-9E9C-491B-8C32-01A038E2BF3A}" type="presOf" srcId="{1C78FE5E-23A8-4F65-9EB2-EB106344EC08}" destId="{6ED1C417-7478-4667-BD0D-3A94DF4BD50D}" srcOrd="0" destOrd="0" presId="urn:microsoft.com/office/officeart/2005/8/layout/hierarchy4"/>
    <dgm:cxn modelId="{FDA45A08-7E02-4616-8EDD-D23762FA200C}" type="presOf" srcId="{E030B335-64D6-416F-8CE3-F84FE0CC7E17}" destId="{E4761874-A21E-4438-B1E3-8371EA80B002}" srcOrd="0" destOrd="0" presId="urn:microsoft.com/office/officeart/2005/8/layout/hierarchy4"/>
    <dgm:cxn modelId="{68CD1E56-5883-455A-89F2-7CFE5FE40957}" srcId="{907E8ACB-05CD-4178-996F-C3A9563983AF}" destId="{1C78FE5E-23A8-4F65-9EB2-EB106344EC08}" srcOrd="0" destOrd="0" parTransId="{A0BE4DDA-DA65-489C-AE49-6D013F7B4E1D}" sibTransId="{AFA780FC-2702-45B0-AF2C-8E69446EF0D9}"/>
    <dgm:cxn modelId="{E6D372CE-61B7-4A49-B3CA-7964EDD97BEF}" srcId="{907E8ACB-05CD-4178-996F-C3A9563983AF}" destId="{E030B335-64D6-416F-8CE3-F84FE0CC7E17}" srcOrd="1" destOrd="0" parTransId="{4753FA34-9D05-4AE1-85B4-606B76A5FFF3}" sibTransId="{5C19993B-26D6-41C2-A383-00D9DA64E2F9}"/>
    <dgm:cxn modelId="{053FBCBD-4632-4E6F-AA63-78B94998BBFC}" srcId="{907E8ACB-05CD-4178-996F-C3A9563983AF}" destId="{187F0F8E-9A42-4584-B92F-4403D81B9B7A}" srcOrd="2" destOrd="0" parTransId="{2618DBC0-AE9C-4262-85BC-77DAA0394E19}" sibTransId="{1809AFB7-C8B9-49A1-B6E4-609AA2E81B90}"/>
    <dgm:cxn modelId="{302D3F68-20F6-4878-BC6A-AF435415DCBE}" type="presOf" srcId="{187F0F8E-9A42-4584-B92F-4403D81B9B7A}" destId="{14E2A426-7257-400A-9A1A-F65179BC355B}" srcOrd="0" destOrd="0" presId="urn:microsoft.com/office/officeart/2005/8/layout/hierarchy4"/>
    <dgm:cxn modelId="{FE47C88E-CE09-4F38-92E1-698045CBA0B3}" type="presParOf" srcId="{395ECC3B-DC17-48EE-A845-704432BA14BB}" destId="{844D0564-25EB-4A85-8557-4B07E9268125}" srcOrd="0" destOrd="0" presId="urn:microsoft.com/office/officeart/2005/8/layout/hierarchy4"/>
    <dgm:cxn modelId="{45D3210F-5E0E-4BAB-B8FB-AFE5FE967812}" type="presParOf" srcId="{844D0564-25EB-4A85-8557-4B07E9268125}" destId="{6ED1C417-7478-4667-BD0D-3A94DF4BD50D}" srcOrd="0" destOrd="0" presId="urn:microsoft.com/office/officeart/2005/8/layout/hierarchy4"/>
    <dgm:cxn modelId="{F46E0365-3183-4C2B-81FB-1B83F9C6F257}" type="presParOf" srcId="{844D0564-25EB-4A85-8557-4B07E9268125}" destId="{A5095A65-3EF3-4A5E-AAB2-43FE1B76D7EE}" srcOrd="1" destOrd="0" presId="urn:microsoft.com/office/officeart/2005/8/layout/hierarchy4"/>
    <dgm:cxn modelId="{5C2FAE8D-EBCE-4C25-BA38-F5345F9FB960}" type="presParOf" srcId="{395ECC3B-DC17-48EE-A845-704432BA14BB}" destId="{A2192E1E-BC19-462A-B54B-DBFA77F79239}" srcOrd="1" destOrd="0" presId="urn:microsoft.com/office/officeart/2005/8/layout/hierarchy4"/>
    <dgm:cxn modelId="{24FE8BC7-B59D-45BA-8A47-FF90A43B81CD}" type="presParOf" srcId="{395ECC3B-DC17-48EE-A845-704432BA14BB}" destId="{B2E0DD71-CCA1-441E-B792-86768AFFA79F}" srcOrd="2" destOrd="0" presId="urn:microsoft.com/office/officeart/2005/8/layout/hierarchy4"/>
    <dgm:cxn modelId="{1EF7D5C7-7895-4BCA-B4CC-91E0EC83EACE}" type="presParOf" srcId="{B2E0DD71-CCA1-441E-B792-86768AFFA79F}" destId="{E4761874-A21E-4438-B1E3-8371EA80B002}" srcOrd="0" destOrd="0" presId="urn:microsoft.com/office/officeart/2005/8/layout/hierarchy4"/>
    <dgm:cxn modelId="{885631A1-8F2C-4A91-8629-74F36E6ADC9A}" type="presParOf" srcId="{B2E0DD71-CCA1-441E-B792-86768AFFA79F}" destId="{F8CEBAC5-8560-40C1-BF61-33DA5F63D9CA}" srcOrd="1" destOrd="0" presId="urn:microsoft.com/office/officeart/2005/8/layout/hierarchy4"/>
    <dgm:cxn modelId="{56E7EE19-AB42-4A12-8C2A-0BD3F4C383B0}" type="presParOf" srcId="{395ECC3B-DC17-48EE-A845-704432BA14BB}" destId="{9749596C-2A11-48E4-9563-3B1D55D39CC5}" srcOrd="3" destOrd="0" presId="urn:microsoft.com/office/officeart/2005/8/layout/hierarchy4"/>
    <dgm:cxn modelId="{E8715E53-C182-4EC8-A0C0-97DE26475E30}" type="presParOf" srcId="{395ECC3B-DC17-48EE-A845-704432BA14BB}" destId="{427C4D52-7FA0-4450-8A92-68036F494C76}" srcOrd="4" destOrd="0" presId="urn:microsoft.com/office/officeart/2005/8/layout/hierarchy4"/>
    <dgm:cxn modelId="{5802BED0-0F2C-4B14-9C34-CBCAC00341AD}" type="presParOf" srcId="{427C4D52-7FA0-4450-8A92-68036F494C76}" destId="{14E2A426-7257-400A-9A1A-F65179BC355B}" srcOrd="0" destOrd="0" presId="urn:microsoft.com/office/officeart/2005/8/layout/hierarchy4"/>
    <dgm:cxn modelId="{748A79E0-2025-456E-BC0E-CB514E87E4F7}" type="presParOf" srcId="{427C4D52-7FA0-4450-8A92-68036F494C76}" destId="{5CB4C218-0131-494A-B4A3-E7C720313C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E8ACB-05CD-4178-996F-C3A9563983AF}" type="doc">
      <dgm:prSet loTypeId="urn:microsoft.com/office/officeart/2005/8/layout/hierarchy4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E030B335-64D6-416F-8CE3-F84FE0CC7E17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sz="1600" dirty="0" smtClean="0"/>
            <a:t>Participación de los estudiantes matriculados en la Sede Espinal,  los CERES de Flandes, Icononzo, Ricaurte, Guamo, Venadillo, Tocaima y Chaparral y ampliación de Ibagué </a:t>
          </a:r>
          <a:endParaRPr lang="es-CO" sz="1600" dirty="0"/>
        </a:p>
      </dgm:t>
    </dgm:pt>
    <dgm:pt modelId="{4753FA34-9D05-4AE1-85B4-606B76A5FFF3}" type="parTrans" cxnId="{E6D372CE-61B7-4A49-B3CA-7964EDD97BEF}">
      <dgm:prSet/>
      <dgm:spPr/>
      <dgm:t>
        <a:bodyPr/>
        <a:lstStyle/>
        <a:p>
          <a:endParaRPr lang="es-CO"/>
        </a:p>
      </dgm:t>
    </dgm:pt>
    <dgm:pt modelId="{5C19993B-26D6-41C2-A383-00D9DA64E2F9}" type="sibTrans" cxnId="{E6D372CE-61B7-4A49-B3CA-7964EDD97BEF}">
      <dgm:prSet/>
      <dgm:spPr/>
      <dgm:t>
        <a:bodyPr/>
        <a:lstStyle/>
        <a:p>
          <a:endParaRPr lang="es-CO"/>
        </a:p>
      </dgm:t>
    </dgm:pt>
    <dgm:pt modelId="{395ECC3B-DC17-48EE-A845-704432BA14BB}" type="pres">
      <dgm:prSet presAssocID="{907E8ACB-05CD-4178-996F-C3A9563983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E0DD71-CCA1-441E-B792-86768AFFA79F}" type="pres">
      <dgm:prSet presAssocID="{E030B335-64D6-416F-8CE3-F84FE0CC7E17}" presName="vertOne" presStyleCnt="0"/>
      <dgm:spPr/>
    </dgm:pt>
    <dgm:pt modelId="{E4761874-A21E-4438-B1E3-8371EA80B002}" type="pres">
      <dgm:prSet presAssocID="{E030B335-64D6-416F-8CE3-F84FE0CC7E17}" presName="txOne" presStyleLbl="node0" presStyleIdx="0" presStyleCnt="1" custLinFactNeighborX="3602" custLinFactNeighborY="950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CEBAC5-8560-40C1-BF61-33DA5F63D9CA}" type="pres">
      <dgm:prSet presAssocID="{E030B335-64D6-416F-8CE3-F84FE0CC7E17}" presName="horzOne" presStyleCnt="0"/>
      <dgm:spPr/>
    </dgm:pt>
  </dgm:ptLst>
  <dgm:cxnLst>
    <dgm:cxn modelId="{FE373A72-BAB4-49A7-A9C0-FECA517E57C7}" type="presOf" srcId="{E030B335-64D6-416F-8CE3-F84FE0CC7E17}" destId="{E4761874-A21E-4438-B1E3-8371EA80B002}" srcOrd="0" destOrd="0" presId="urn:microsoft.com/office/officeart/2005/8/layout/hierarchy4"/>
    <dgm:cxn modelId="{E6D372CE-61B7-4A49-B3CA-7964EDD97BEF}" srcId="{907E8ACB-05CD-4178-996F-C3A9563983AF}" destId="{E030B335-64D6-416F-8CE3-F84FE0CC7E17}" srcOrd="0" destOrd="0" parTransId="{4753FA34-9D05-4AE1-85B4-606B76A5FFF3}" sibTransId="{5C19993B-26D6-41C2-A383-00D9DA64E2F9}"/>
    <dgm:cxn modelId="{4ADFA406-97CB-4263-9907-518647E68841}" type="presOf" srcId="{907E8ACB-05CD-4178-996F-C3A9563983AF}" destId="{395ECC3B-DC17-48EE-A845-704432BA14BB}" srcOrd="0" destOrd="0" presId="urn:microsoft.com/office/officeart/2005/8/layout/hierarchy4"/>
    <dgm:cxn modelId="{E52CF27B-ED43-4D14-B646-EC8F65380829}" type="presParOf" srcId="{395ECC3B-DC17-48EE-A845-704432BA14BB}" destId="{B2E0DD71-CCA1-441E-B792-86768AFFA79F}" srcOrd="0" destOrd="0" presId="urn:microsoft.com/office/officeart/2005/8/layout/hierarchy4"/>
    <dgm:cxn modelId="{8FE51C75-CEB7-49A5-BBF9-7240D1471FF4}" type="presParOf" srcId="{B2E0DD71-CCA1-441E-B792-86768AFFA79F}" destId="{E4761874-A21E-4438-B1E3-8371EA80B002}" srcOrd="0" destOrd="0" presId="urn:microsoft.com/office/officeart/2005/8/layout/hierarchy4"/>
    <dgm:cxn modelId="{B39177B5-8BBF-4A4F-8556-ACD9BFD1886B}" type="presParOf" srcId="{B2E0DD71-CCA1-441E-B792-86768AFFA79F}" destId="{F8CEBAC5-8560-40C1-BF61-33DA5F63D9C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1F4DED-D44C-434E-9A22-DCED40A343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D8F1DF0-2C3E-40A7-8E95-E2CC66895F8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Plan de Desarrollo Lineamiento No. 2 </a:t>
          </a:r>
          <a:endParaRPr lang="es-CO" dirty="0">
            <a:solidFill>
              <a:schemeClr val="tx1"/>
            </a:solidFill>
          </a:endParaRPr>
        </a:p>
      </dgm:t>
    </dgm:pt>
    <dgm:pt modelId="{ADEC965D-E09F-477F-B5D3-C938E5AD2EC7}" type="parTrans" cxnId="{283375E2-FF4A-428F-BB4F-EAD59633B296}">
      <dgm:prSet/>
      <dgm:spPr/>
      <dgm:t>
        <a:bodyPr/>
        <a:lstStyle/>
        <a:p>
          <a:endParaRPr lang="es-CO"/>
        </a:p>
      </dgm:t>
    </dgm:pt>
    <dgm:pt modelId="{2D0C29EB-3C28-42F4-BBE8-D12D681BA1F5}" type="sibTrans" cxnId="{283375E2-FF4A-428F-BB4F-EAD59633B296}">
      <dgm:prSet/>
      <dgm:spPr/>
      <dgm:t>
        <a:bodyPr/>
        <a:lstStyle/>
        <a:p>
          <a:endParaRPr lang="es-CO"/>
        </a:p>
      </dgm:t>
    </dgm:pt>
    <dgm:pt modelId="{5135E96C-34EC-4B34-8C25-E34B37761B0B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+mn-lt"/>
            </a:rPr>
            <a:t>INVESTIGACIÓN Y RELACIÓN CON EL SECTOR EXTERNO</a:t>
          </a:r>
          <a:endParaRPr lang="es-CO" sz="2000" dirty="0"/>
        </a:p>
      </dgm:t>
    </dgm:pt>
    <dgm:pt modelId="{315631F0-6D8D-41F1-9C78-D24ED6E0C79B}" type="parTrans" cxnId="{AEC56836-895A-4E5F-98D1-5F399ABF46EC}">
      <dgm:prSet/>
      <dgm:spPr/>
      <dgm:t>
        <a:bodyPr/>
        <a:lstStyle/>
        <a:p>
          <a:endParaRPr lang="es-CO"/>
        </a:p>
      </dgm:t>
    </dgm:pt>
    <dgm:pt modelId="{1FCF5539-4311-46A2-8DA3-554B04D33245}" type="sibTrans" cxnId="{AEC56836-895A-4E5F-98D1-5F399ABF46EC}">
      <dgm:prSet/>
      <dgm:spPr/>
      <dgm:t>
        <a:bodyPr/>
        <a:lstStyle/>
        <a:p>
          <a:endParaRPr lang="es-CO"/>
        </a:p>
      </dgm:t>
    </dgm:pt>
    <dgm:pt modelId="{660DE856-9A66-4C10-86B1-12406710951E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Meta 2016</a:t>
          </a:r>
          <a:endParaRPr lang="es-CO" dirty="0">
            <a:solidFill>
              <a:schemeClr val="tx1"/>
            </a:solidFill>
          </a:endParaRPr>
        </a:p>
      </dgm:t>
    </dgm:pt>
    <dgm:pt modelId="{E68066D2-05B4-43A4-BA44-5F8CE8ECAB9B}" type="parTrans" cxnId="{BE8761CF-6ED7-428C-8DA5-2EFAEF27A93B}">
      <dgm:prSet/>
      <dgm:spPr/>
      <dgm:t>
        <a:bodyPr/>
        <a:lstStyle/>
        <a:p>
          <a:endParaRPr lang="es-CO"/>
        </a:p>
      </dgm:t>
    </dgm:pt>
    <dgm:pt modelId="{1659B278-1424-4B8D-94F0-1E78FAC4CA57}" type="sibTrans" cxnId="{BE8761CF-6ED7-428C-8DA5-2EFAEF27A93B}">
      <dgm:prSet/>
      <dgm:spPr/>
      <dgm:t>
        <a:bodyPr/>
        <a:lstStyle/>
        <a:p>
          <a:endParaRPr lang="es-CO"/>
        </a:p>
      </dgm:t>
    </dgm:pt>
    <dgm:pt modelId="{1E493744-8368-413E-8E1A-C08AD0ACDDB5}">
      <dgm:prSet phldrT="[Texto]" custT="1"/>
      <dgm:spPr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kumimoji="0" lang="es-CO" altLang="es-CO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Cinco (5</a:t>
          </a:r>
          <a:r>
            <a:rPr lang="es-CO" altLang="es-CO" sz="16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) Grupo de Investigación registrados en el </a:t>
          </a:r>
          <a:r>
            <a:rPr lang="es-CO" altLang="es-CO" sz="1600" dirty="0" err="1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GrupLAC</a:t>
          </a:r>
          <a:r>
            <a:rPr lang="es-CO" altLang="es-CO" sz="16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 de COLCIENCIAS</a:t>
          </a:r>
          <a:endParaRPr lang="es-CO" sz="1600" dirty="0"/>
        </a:p>
      </dgm:t>
    </dgm:pt>
    <dgm:pt modelId="{DEA7CBA5-66BD-4AF8-8447-2235C5CCF3AB}" type="parTrans" cxnId="{BAC17522-2FEC-4732-A941-3CF2048CEE33}">
      <dgm:prSet/>
      <dgm:spPr/>
      <dgm:t>
        <a:bodyPr/>
        <a:lstStyle/>
        <a:p>
          <a:endParaRPr lang="es-CO"/>
        </a:p>
      </dgm:t>
    </dgm:pt>
    <dgm:pt modelId="{0B57C549-449B-4584-B742-C428FEF2F19E}" type="sibTrans" cxnId="{BAC17522-2FEC-4732-A941-3CF2048CEE33}">
      <dgm:prSet/>
      <dgm:spPr/>
      <dgm:t>
        <a:bodyPr/>
        <a:lstStyle/>
        <a:p>
          <a:endParaRPr lang="es-CO"/>
        </a:p>
      </dgm:t>
    </dgm:pt>
    <dgm:pt modelId="{F740E176-7606-400F-B36B-7A4AD4171E9B}">
      <dgm:prSet custT="1"/>
      <dgm:spPr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kumimoji="0" lang="es-CO" altLang="es-CO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Cumplimiento de la meta 140%</a:t>
          </a:r>
          <a:endParaRPr kumimoji="0" lang="es-CO" altLang="es-CO" sz="16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09C113F3-BB1B-4BF7-B9F8-FDDE67858765}" type="parTrans" cxnId="{8F778867-CAD3-4465-87CA-124842C8A477}">
      <dgm:prSet/>
      <dgm:spPr/>
      <dgm:t>
        <a:bodyPr/>
        <a:lstStyle/>
        <a:p>
          <a:endParaRPr lang="es-CO"/>
        </a:p>
      </dgm:t>
    </dgm:pt>
    <dgm:pt modelId="{D5D8B9DE-3163-4211-8513-E35499D8D60B}" type="sibTrans" cxnId="{8F778867-CAD3-4465-87CA-124842C8A477}">
      <dgm:prSet/>
      <dgm:spPr/>
      <dgm:t>
        <a:bodyPr/>
        <a:lstStyle/>
        <a:p>
          <a:endParaRPr lang="es-CO"/>
        </a:p>
      </dgm:t>
    </dgm:pt>
    <dgm:pt modelId="{619E1ABD-D18D-4A48-AF06-745ED664F203}" type="pres">
      <dgm:prSet presAssocID="{E31F4DED-D44C-434E-9A22-DCED40A343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950AE77-6086-4F61-9896-284BC608863F}" type="pres">
      <dgm:prSet presAssocID="{7D8F1DF0-2C3E-40A7-8E95-E2CC66895F8B}" presName="linNode" presStyleCnt="0"/>
      <dgm:spPr/>
    </dgm:pt>
    <dgm:pt modelId="{C52E814F-24B0-4166-A6B6-E942E7BEC606}" type="pres">
      <dgm:prSet presAssocID="{7D8F1DF0-2C3E-40A7-8E95-E2CC66895F8B}" presName="parentShp" presStyleLbl="node1" presStyleIdx="0" presStyleCnt="2" custLinFactNeighborX="-2636" custLinFactNeighborY="-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0B31C7-B0F7-4DE9-90EC-D6479D9B8EF9}" type="pres">
      <dgm:prSet presAssocID="{7D8F1DF0-2C3E-40A7-8E95-E2CC66895F8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6672C1-EEED-4DFE-A8AD-61AF9C7F81DD}" type="pres">
      <dgm:prSet presAssocID="{2D0C29EB-3C28-42F4-BBE8-D12D681BA1F5}" presName="spacing" presStyleCnt="0"/>
      <dgm:spPr/>
    </dgm:pt>
    <dgm:pt modelId="{3F7AC577-1D6D-4C6A-8F23-AFA49BCB8559}" type="pres">
      <dgm:prSet presAssocID="{660DE856-9A66-4C10-86B1-12406710951E}" presName="linNode" presStyleCnt="0"/>
      <dgm:spPr/>
    </dgm:pt>
    <dgm:pt modelId="{12C87F74-5FD5-4A89-8AB9-F1CE85302C90}" type="pres">
      <dgm:prSet presAssocID="{660DE856-9A66-4C10-86B1-12406710951E}" presName="parentShp" presStyleLbl="node1" presStyleIdx="1" presStyleCnt="2" custScaleX="63576" custLinFactNeighborX="0" custLinFactNeighborY="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F23DA4-3535-4731-AD12-BAA216FE8C2F}" type="pres">
      <dgm:prSet presAssocID="{660DE856-9A66-4C10-86B1-12406710951E}" presName="childShp" presStyleLbl="bgAccFollowNode1" presStyleIdx="1" presStyleCnt="2" custScaleX="1087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83375E2-FF4A-428F-BB4F-EAD59633B296}" srcId="{E31F4DED-D44C-434E-9A22-DCED40A3435C}" destId="{7D8F1DF0-2C3E-40A7-8E95-E2CC66895F8B}" srcOrd="0" destOrd="0" parTransId="{ADEC965D-E09F-477F-B5D3-C938E5AD2EC7}" sibTransId="{2D0C29EB-3C28-42F4-BBE8-D12D681BA1F5}"/>
    <dgm:cxn modelId="{D03577C5-C01A-44E9-9291-41303F5175EB}" type="presOf" srcId="{660DE856-9A66-4C10-86B1-12406710951E}" destId="{12C87F74-5FD5-4A89-8AB9-F1CE85302C90}" srcOrd="0" destOrd="0" presId="urn:microsoft.com/office/officeart/2005/8/layout/vList6"/>
    <dgm:cxn modelId="{FA375471-CE76-4ED0-AF7B-2152A7666F52}" type="presOf" srcId="{1E493744-8368-413E-8E1A-C08AD0ACDDB5}" destId="{1DF23DA4-3535-4731-AD12-BAA216FE8C2F}" srcOrd="0" destOrd="0" presId="urn:microsoft.com/office/officeart/2005/8/layout/vList6"/>
    <dgm:cxn modelId="{AEC56836-895A-4E5F-98D1-5F399ABF46EC}" srcId="{7D8F1DF0-2C3E-40A7-8E95-E2CC66895F8B}" destId="{5135E96C-34EC-4B34-8C25-E34B37761B0B}" srcOrd="0" destOrd="0" parTransId="{315631F0-6D8D-41F1-9C78-D24ED6E0C79B}" sibTransId="{1FCF5539-4311-46A2-8DA3-554B04D33245}"/>
    <dgm:cxn modelId="{DFA92324-F106-444B-B744-C098DC1C8F73}" type="presOf" srcId="{7D8F1DF0-2C3E-40A7-8E95-E2CC66895F8B}" destId="{C52E814F-24B0-4166-A6B6-E942E7BEC606}" srcOrd="0" destOrd="0" presId="urn:microsoft.com/office/officeart/2005/8/layout/vList6"/>
    <dgm:cxn modelId="{BE8761CF-6ED7-428C-8DA5-2EFAEF27A93B}" srcId="{E31F4DED-D44C-434E-9A22-DCED40A3435C}" destId="{660DE856-9A66-4C10-86B1-12406710951E}" srcOrd="1" destOrd="0" parTransId="{E68066D2-05B4-43A4-BA44-5F8CE8ECAB9B}" sibTransId="{1659B278-1424-4B8D-94F0-1E78FAC4CA57}"/>
    <dgm:cxn modelId="{FC7873F0-EECD-4BF8-B00D-2577EBEFDF12}" type="presOf" srcId="{5135E96C-34EC-4B34-8C25-E34B37761B0B}" destId="{250B31C7-B0F7-4DE9-90EC-D6479D9B8EF9}" srcOrd="0" destOrd="0" presId="urn:microsoft.com/office/officeart/2005/8/layout/vList6"/>
    <dgm:cxn modelId="{8F778867-CAD3-4465-87CA-124842C8A477}" srcId="{660DE856-9A66-4C10-86B1-12406710951E}" destId="{F740E176-7606-400F-B36B-7A4AD4171E9B}" srcOrd="1" destOrd="0" parTransId="{09C113F3-BB1B-4BF7-B9F8-FDDE67858765}" sibTransId="{D5D8B9DE-3163-4211-8513-E35499D8D60B}"/>
    <dgm:cxn modelId="{35A9A1B3-7673-42FC-914A-F48A5B200273}" type="presOf" srcId="{F740E176-7606-400F-B36B-7A4AD4171E9B}" destId="{1DF23DA4-3535-4731-AD12-BAA216FE8C2F}" srcOrd="0" destOrd="1" presId="urn:microsoft.com/office/officeart/2005/8/layout/vList6"/>
    <dgm:cxn modelId="{BAC17522-2FEC-4732-A941-3CF2048CEE33}" srcId="{660DE856-9A66-4C10-86B1-12406710951E}" destId="{1E493744-8368-413E-8E1A-C08AD0ACDDB5}" srcOrd="0" destOrd="0" parTransId="{DEA7CBA5-66BD-4AF8-8447-2235C5CCF3AB}" sibTransId="{0B57C549-449B-4584-B742-C428FEF2F19E}"/>
    <dgm:cxn modelId="{1E1755B8-CAF3-4C77-B072-855C018A9D9F}" type="presOf" srcId="{E31F4DED-D44C-434E-9A22-DCED40A3435C}" destId="{619E1ABD-D18D-4A48-AF06-745ED664F203}" srcOrd="0" destOrd="0" presId="urn:microsoft.com/office/officeart/2005/8/layout/vList6"/>
    <dgm:cxn modelId="{77A6769F-41F4-4038-9FBD-E42A0B6874DD}" type="presParOf" srcId="{619E1ABD-D18D-4A48-AF06-745ED664F203}" destId="{8950AE77-6086-4F61-9896-284BC608863F}" srcOrd="0" destOrd="0" presId="urn:microsoft.com/office/officeart/2005/8/layout/vList6"/>
    <dgm:cxn modelId="{51F4D5DA-8E02-40B3-AC84-5E4AF76AACA1}" type="presParOf" srcId="{8950AE77-6086-4F61-9896-284BC608863F}" destId="{C52E814F-24B0-4166-A6B6-E942E7BEC606}" srcOrd="0" destOrd="0" presId="urn:microsoft.com/office/officeart/2005/8/layout/vList6"/>
    <dgm:cxn modelId="{EE557A20-4E6A-4F6E-A33D-DFF7F1F421B1}" type="presParOf" srcId="{8950AE77-6086-4F61-9896-284BC608863F}" destId="{250B31C7-B0F7-4DE9-90EC-D6479D9B8EF9}" srcOrd="1" destOrd="0" presId="urn:microsoft.com/office/officeart/2005/8/layout/vList6"/>
    <dgm:cxn modelId="{035096B5-9E56-48CD-B3C2-DDE5D5C36F56}" type="presParOf" srcId="{619E1ABD-D18D-4A48-AF06-745ED664F203}" destId="{EC6672C1-EEED-4DFE-A8AD-61AF9C7F81DD}" srcOrd="1" destOrd="0" presId="urn:microsoft.com/office/officeart/2005/8/layout/vList6"/>
    <dgm:cxn modelId="{BD8967AA-F103-4B31-B1B3-917F1CBCF16A}" type="presParOf" srcId="{619E1ABD-D18D-4A48-AF06-745ED664F203}" destId="{3F7AC577-1D6D-4C6A-8F23-AFA49BCB8559}" srcOrd="2" destOrd="0" presId="urn:microsoft.com/office/officeart/2005/8/layout/vList6"/>
    <dgm:cxn modelId="{D867CEDB-59DE-4DF9-833E-81F1C23B66DA}" type="presParOf" srcId="{3F7AC577-1D6D-4C6A-8F23-AFA49BCB8559}" destId="{12C87F74-5FD5-4A89-8AB9-F1CE85302C90}" srcOrd="0" destOrd="0" presId="urn:microsoft.com/office/officeart/2005/8/layout/vList6"/>
    <dgm:cxn modelId="{0079AEA3-3D0E-4A96-AADE-85F0AFD4944D}" type="presParOf" srcId="{3F7AC577-1D6D-4C6A-8F23-AFA49BCB8559}" destId="{1DF23DA4-3535-4731-AD12-BAA216FE8C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1F4DED-D44C-434E-9A22-DCED40A343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D8F1DF0-2C3E-40A7-8E95-E2CC66895F8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Plan de Desarrollo Lineamiento No. 3 </a:t>
          </a:r>
          <a:endParaRPr lang="es-CO" dirty="0">
            <a:solidFill>
              <a:schemeClr val="tx1"/>
            </a:solidFill>
          </a:endParaRPr>
        </a:p>
      </dgm:t>
    </dgm:pt>
    <dgm:pt modelId="{ADEC965D-E09F-477F-B5D3-C938E5AD2EC7}" type="parTrans" cxnId="{283375E2-FF4A-428F-BB4F-EAD59633B296}">
      <dgm:prSet/>
      <dgm:spPr/>
      <dgm:t>
        <a:bodyPr/>
        <a:lstStyle/>
        <a:p>
          <a:endParaRPr lang="es-CO"/>
        </a:p>
      </dgm:t>
    </dgm:pt>
    <dgm:pt modelId="{2D0C29EB-3C28-42F4-BBE8-D12D681BA1F5}" type="sibTrans" cxnId="{283375E2-FF4A-428F-BB4F-EAD59633B296}">
      <dgm:prSet/>
      <dgm:spPr/>
      <dgm:t>
        <a:bodyPr/>
        <a:lstStyle/>
        <a:p>
          <a:endParaRPr lang="es-CO"/>
        </a:p>
      </dgm:t>
    </dgm:pt>
    <dgm:pt modelId="{660DE856-9A66-4C10-86B1-12406710951E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99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Meta 2016</a:t>
          </a:r>
          <a:endParaRPr lang="es-CO" dirty="0">
            <a:solidFill>
              <a:schemeClr val="tx1"/>
            </a:solidFill>
          </a:endParaRPr>
        </a:p>
      </dgm:t>
    </dgm:pt>
    <dgm:pt modelId="{E68066D2-05B4-43A4-BA44-5F8CE8ECAB9B}" type="parTrans" cxnId="{BE8761CF-6ED7-428C-8DA5-2EFAEF27A93B}">
      <dgm:prSet/>
      <dgm:spPr/>
      <dgm:t>
        <a:bodyPr/>
        <a:lstStyle/>
        <a:p>
          <a:endParaRPr lang="es-CO"/>
        </a:p>
      </dgm:t>
    </dgm:pt>
    <dgm:pt modelId="{1659B278-1424-4B8D-94F0-1E78FAC4CA57}" type="sibTrans" cxnId="{BE8761CF-6ED7-428C-8DA5-2EFAEF27A93B}">
      <dgm:prSet/>
      <dgm:spPr/>
      <dgm:t>
        <a:bodyPr/>
        <a:lstStyle/>
        <a:p>
          <a:endParaRPr lang="es-CO"/>
        </a:p>
      </dgm:t>
    </dgm:pt>
    <dgm:pt modelId="{1E493744-8368-413E-8E1A-C08AD0ACDDB5}">
      <dgm:prSet phldrT="[Texto]"/>
      <dgm:spPr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kumimoji="0" lang="es-CO" altLang="es-CO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Promoción y Formación de Docentes y Administrativos a nivel de Maestría. </a:t>
          </a:r>
          <a:endParaRPr lang="es-CO" dirty="0"/>
        </a:p>
      </dgm:t>
    </dgm:pt>
    <dgm:pt modelId="{DEA7CBA5-66BD-4AF8-8447-2235C5CCF3AB}" type="parTrans" cxnId="{BAC17522-2FEC-4732-A941-3CF2048CEE33}">
      <dgm:prSet/>
      <dgm:spPr/>
      <dgm:t>
        <a:bodyPr/>
        <a:lstStyle/>
        <a:p>
          <a:endParaRPr lang="es-CO"/>
        </a:p>
      </dgm:t>
    </dgm:pt>
    <dgm:pt modelId="{0B57C549-449B-4584-B742-C428FEF2F19E}" type="sibTrans" cxnId="{BAC17522-2FEC-4732-A941-3CF2048CEE33}">
      <dgm:prSet/>
      <dgm:spPr/>
      <dgm:t>
        <a:bodyPr/>
        <a:lstStyle/>
        <a:p>
          <a:endParaRPr lang="es-CO"/>
        </a:p>
      </dgm:t>
    </dgm:pt>
    <dgm:pt modelId="{6248EE94-0051-4A14-A4D5-37429EB3C5BE}">
      <dgm:prSet phldrT="[Texto]"/>
      <dgm:spPr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 smtClean="0"/>
            <a:t>Establecimiento y Determinación Áreas de formación en los programas que oferta el ITFIP.</a:t>
          </a:r>
          <a:endParaRPr lang="es-CO" dirty="0"/>
        </a:p>
      </dgm:t>
    </dgm:pt>
    <dgm:pt modelId="{2585195E-61A9-4494-B279-F1DB88EF4946}" type="parTrans" cxnId="{97BB93D0-D6E8-49E9-A8BC-4F1360366CCD}">
      <dgm:prSet/>
      <dgm:spPr/>
      <dgm:t>
        <a:bodyPr/>
        <a:lstStyle/>
        <a:p>
          <a:endParaRPr lang="es-CO"/>
        </a:p>
      </dgm:t>
    </dgm:pt>
    <dgm:pt modelId="{12E7CA27-B22E-4A6D-AF41-DCD83C7E3FFC}" type="sibTrans" cxnId="{97BB93D0-D6E8-49E9-A8BC-4F1360366CCD}">
      <dgm:prSet/>
      <dgm:spPr/>
      <dgm:t>
        <a:bodyPr/>
        <a:lstStyle/>
        <a:p>
          <a:endParaRPr lang="es-CO"/>
        </a:p>
      </dgm:t>
    </dgm:pt>
    <dgm:pt modelId="{915FB4B8-C7E3-4A06-AE50-6562BB5F8E95}">
      <dgm:prSet phldrT="[Texto]"/>
      <dgm:spPr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 smtClean="0"/>
            <a:t>Promoción y Desarrollo de Una Segunda Lengua. Curso Begener y Elementary 1</a:t>
          </a:r>
          <a:endParaRPr lang="es-CO" dirty="0"/>
        </a:p>
      </dgm:t>
    </dgm:pt>
    <dgm:pt modelId="{ADF39EFB-B2E2-445E-BB8A-100E56C80B1E}" type="parTrans" cxnId="{CC4355A4-ED24-42B3-9700-48D3763F5625}">
      <dgm:prSet/>
      <dgm:spPr/>
      <dgm:t>
        <a:bodyPr/>
        <a:lstStyle/>
        <a:p>
          <a:endParaRPr lang="es-CO"/>
        </a:p>
      </dgm:t>
    </dgm:pt>
    <dgm:pt modelId="{4094AFFD-854E-40F6-A6A6-4AB913D37C21}" type="sibTrans" cxnId="{CC4355A4-ED24-42B3-9700-48D3763F5625}">
      <dgm:prSet/>
      <dgm:spPr/>
      <dgm:t>
        <a:bodyPr/>
        <a:lstStyle/>
        <a:p>
          <a:endParaRPr lang="es-CO"/>
        </a:p>
      </dgm:t>
    </dgm:pt>
    <dgm:pt modelId="{8EE63770-7B42-4627-A867-EF5F5E9A4FCD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+mn-lt"/>
            </a:rPr>
            <a:t>PROYECCION SOCIAL E INTERNACIONALIZACIÓN</a:t>
          </a:r>
          <a:endParaRPr lang="es-CO" sz="2000" dirty="0"/>
        </a:p>
      </dgm:t>
    </dgm:pt>
    <dgm:pt modelId="{D261012F-C79F-47C1-8CB5-C95C2CC98598}" type="parTrans" cxnId="{46D8DCD3-D84F-44E1-BB6C-2D49BDC3D251}">
      <dgm:prSet/>
      <dgm:spPr/>
      <dgm:t>
        <a:bodyPr/>
        <a:lstStyle/>
        <a:p>
          <a:endParaRPr lang="es-CO"/>
        </a:p>
      </dgm:t>
    </dgm:pt>
    <dgm:pt modelId="{67E9FCBE-3BF9-408A-8DE8-106532E53D83}" type="sibTrans" cxnId="{46D8DCD3-D84F-44E1-BB6C-2D49BDC3D251}">
      <dgm:prSet/>
      <dgm:spPr/>
      <dgm:t>
        <a:bodyPr/>
        <a:lstStyle/>
        <a:p>
          <a:endParaRPr lang="es-CO"/>
        </a:p>
      </dgm:t>
    </dgm:pt>
    <dgm:pt modelId="{619E1ABD-D18D-4A48-AF06-745ED664F203}" type="pres">
      <dgm:prSet presAssocID="{E31F4DED-D44C-434E-9A22-DCED40A343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950AE77-6086-4F61-9896-284BC608863F}" type="pres">
      <dgm:prSet presAssocID="{7D8F1DF0-2C3E-40A7-8E95-E2CC66895F8B}" presName="linNode" presStyleCnt="0"/>
      <dgm:spPr/>
    </dgm:pt>
    <dgm:pt modelId="{C52E814F-24B0-4166-A6B6-E942E7BEC606}" type="pres">
      <dgm:prSet presAssocID="{7D8F1DF0-2C3E-40A7-8E95-E2CC66895F8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0B31C7-B0F7-4DE9-90EC-D6479D9B8EF9}" type="pres">
      <dgm:prSet presAssocID="{7D8F1DF0-2C3E-40A7-8E95-E2CC66895F8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6672C1-EEED-4DFE-A8AD-61AF9C7F81DD}" type="pres">
      <dgm:prSet presAssocID="{2D0C29EB-3C28-42F4-BBE8-D12D681BA1F5}" presName="spacing" presStyleCnt="0"/>
      <dgm:spPr/>
    </dgm:pt>
    <dgm:pt modelId="{3F7AC577-1D6D-4C6A-8F23-AFA49BCB8559}" type="pres">
      <dgm:prSet presAssocID="{660DE856-9A66-4C10-86B1-12406710951E}" presName="linNode" presStyleCnt="0"/>
      <dgm:spPr/>
    </dgm:pt>
    <dgm:pt modelId="{12C87F74-5FD5-4A89-8AB9-F1CE85302C90}" type="pres">
      <dgm:prSet presAssocID="{660DE856-9A66-4C10-86B1-12406710951E}" presName="parentShp" presStyleLbl="node1" presStyleIdx="1" presStyleCnt="2" custLinFactNeighborX="0" custLinFactNeighborY="-442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F23DA4-3535-4731-AD12-BAA216FE8C2F}" type="pres">
      <dgm:prSet presAssocID="{660DE856-9A66-4C10-86B1-12406710951E}" presName="childShp" presStyleLbl="bgAccFollowNode1" presStyleIdx="1" presStyleCnt="2" custScaleY="245873" custLinFactNeighborX="122" custLinFactNeighborY="-254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9B234D3-E6BC-4BA8-A75A-02667966E1D4}" type="presOf" srcId="{915FB4B8-C7E3-4A06-AE50-6562BB5F8E95}" destId="{1DF23DA4-3535-4731-AD12-BAA216FE8C2F}" srcOrd="0" destOrd="1" presId="urn:microsoft.com/office/officeart/2005/8/layout/vList6"/>
    <dgm:cxn modelId="{283375E2-FF4A-428F-BB4F-EAD59633B296}" srcId="{E31F4DED-D44C-434E-9A22-DCED40A3435C}" destId="{7D8F1DF0-2C3E-40A7-8E95-E2CC66895F8B}" srcOrd="0" destOrd="0" parTransId="{ADEC965D-E09F-477F-B5D3-C938E5AD2EC7}" sibTransId="{2D0C29EB-3C28-42F4-BBE8-D12D681BA1F5}"/>
    <dgm:cxn modelId="{97BB93D0-D6E8-49E9-A8BC-4F1360366CCD}" srcId="{660DE856-9A66-4C10-86B1-12406710951E}" destId="{6248EE94-0051-4A14-A4D5-37429EB3C5BE}" srcOrd="2" destOrd="0" parTransId="{2585195E-61A9-4494-B279-F1DB88EF4946}" sibTransId="{12E7CA27-B22E-4A6D-AF41-DCD83C7E3FFC}"/>
    <dgm:cxn modelId="{CF998273-6BCF-49B1-98F2-F7FF7F13D43A}" type="presOf" srcId="{8EE63770-7B42-4627-A867-EF5F5E9A4FCD}" destId="{250B31C7-B0F7-4DE9-90EC-D6479D9B8EF9}" srcOrd="0" destOrd="0" presId="urn:microsoft.com/office/officeart/2005/8/layout/vList6"/>
    <dgm:cxn modelId="{9B37A113-D194-4173-BE8C-588C34246B66}" type="presOf" srcId="{6248EE94-0051-4A14-A4D5-37429EB3C5BE}" destId="{1DF23DA4-3535-4731-AD12-BAA216FE8C2F}" srcOrd="0" destOrd="2" presId="urn:microsoft.com/office/officeart/2005/8/layout/vList6"/>
    <dgm:cxn modelId="{7C1D1B2A-08BF-4823-BDA7-4CC23AA95065}" type="presOf" srcId="{1E493744-8368-413E-8E1A-C08AD0ACDDB5}" destId="{1DF23DA4-3535-4731-AD12-BAA216FE8C2F}" srcOrd="0" destOrd="0" presId="urn:microsoft.com/office/officeart/2005/8/layout/vList6"/>
    <dgm:cxn modelId="{CC4355A4-ED24-42B3-9700-48D3763F5625}" srcId="{660DE856-9A66-4C10-86B1-12406710951E}" destId="{915FB4B8-C7E3-4A06-AE50-6562BB5F8E95}" srcOrd="1" destOrd="0" parTransId="{ADF39EFB-B2E2-445E-BB8A-100E56C80B1E}" sibTransId="{4094AFFD-854E-40F6-A6A6-4AB913D37C21}"/>
    <dgm:cxn modelId="{35227EF3-80A5-45BF-91F1-06B136E72085}" type="presOf" srcId="{660DE856-9A66-4C10-86B1-12406710951E}" destId="{12C87F74-5FD5-4A89-8AB9-F1CE85302C90}" srcOrd="0" destOrd="0" presId="urn:microsoft.com/office/officeart/2005/8/layout/vList6"/>
    <dgm:cxn modelId="{BAC17522-2FEC-4732-A941-3CF2048CEE33}" srcId="{660DE856-9A66-4C10-86B1-12406710951E}" destId="{1E493744-8368-413E-8E1A-C08AD0ACDDB5}" srcOrd="0" destOrd="0" parTransId="{DEA7CBA5-66BD-4AF8-8447-2235C5CCF3AB}" sibTransId="{0B57C549-449B-4584-B742-C428FEF2F19E}"/>
    <dgm:cxn modelId="{53EB705C-26B6-4042-BF2B-70BC0C609ABF}" type="presOf" srcId="{E31F4DED-D44C-434E-9A22-DCED40A3435C}" destId="{619E1ABD-D18D-4A48-AF06-745ED664F203}" srcOrd="0" destOrd="0" presId="urn:microsoft.com/office/officeart/2005/8/layout/vList6"/>
    <dgm:cxn modelId="{23A68801-4B4E-4EAA-988A-A282FE91480A}" type="presOf" srcId="{7D8F1DF0-2C3E-40A7-8E95-E2CC66895F8B}" destId="{C52E814F-24B0-4166-A6B6-E942E7BEC606}" srcOrd="0" destOrd="0" presId="urn:microsoft.com/office/officeart/2005/8/layout/vList6"/>
    <dgm:cxn modelId="{46D8DCD3-D84F-44E1-BB6C-2D49BDC3D251}" srcId="{7D8F1DF0-2C3E-40A7-8E95-E2CC66895F8B}" destId="{8EE63770-7B42-4627-A867-EF5F5E9A4FCD}" srcOrd="0" destOrd="0" parTransId="{D261012F-C79F-47C1-8CB5-C95C2CC98598}" sibTransId="{67E9FCBE-3BF9-408A-8DE8-106532E53D83}"/>
    <dgm:cxn modelId="{BE8761CF-6ED7-428C-8DA5-2EFAEF27A93B}" srcId="{E31F4DED-D44C-434E-9A22-DCED40A3435C}" destId="{660DE856-9A66-4C10-86B1-12406710951E}" srcOrd="1" destOrd="0" parTransId="{E68066D2-05B4-43A4-BA44-5F8CE8ECAB9B}" sibTransId="{1659B278-1424-4B8D-94F0-1E78FAC4CA57}"/>
    <dgm:cxn modelId="{7C0ED33E-1B55-4B5D-B632-BB3787A15B30}" type="presParOf" srcId="{619E1ABD-D18D-4A48-AF06-745ED664F203}" destId="{8950AE77-6086-4F61-9896-284BC608863F}" srcOrd="0" destOrd="0" presId="urn:microsoft.com/office/officeart/2005/8/layout/vList6"/>
    <dgm:cxn modelId="{509F957F-6322-4966-A502-10CA11AAD527}" type="presParOf" srcId="{8950AE77-6086-4F61-9896-284BC608863F}" destId="{C52E814F-24B0-4166-A6B6-E942E7BEC606}" srcOrd="0" destOrd="0" presId="urn:microsoft.com/office/officeart/2005/8/layout/vList6"/>
    <dgm:cxn modelId="{EF66DFBD-6F4C-4133-828E-C93092558626}" type="presParOf" srcId="{8950AE77-6086-4F61-9896-284BC608863F}" destId="{250B31C7-B0F7-4DE9-90EC-D6479D9B8EF9}" srcOrd="1" destOrd="0" presId="urn:microsoft.com/office/officeart/2005/8/layout/vList6"/>
    <dgm:cxn modelId="{CE33572C-B902-494F-978A-8525D13B0A07}" type="presParOf" srcId="{619E1ABD-D18D-4A48-AF06-745ED664F203}" destId="{EC6672C1-EEED-4DFE-A8AD-61AF9C7F81DD}" srcOrd="1" destOrd="0" presId="urn:microsoft.com/office/officeart/2005/8/layout/vList6"/>
    <dgm:cxn modelId="{5454C7A7-1957-4F5E-9D00-542A5F757262}" type="presParOf" srcId="{619E1ABD-D18D-4A48-AF06-745ED664F203}" destId="{3F7AC577-1D6D-4C6A-8F23-AFA49BCB8559}" srcOrd="2" destOrd="0" presId="urn:microsoft.com/office/officeart/2005/8/layout/vList6"/>
    <dgm:cxn modelId="{72D44948-9113-467F-AAFC-B6AAC6FF3CB2}" type="presParOf" srcId="{3F7AC577-1D6D-4C6A-8F23-AFA49BCB8559}" destId="{12C87F74-5FD5-4A89-8AB9-F1CE85302C90}" srcOrd="0" destOrd="0" presId="urn:microsoft.com/office/officeart/2005/8/layout/vList6"/>
    <dgm:cxn modelId="{C8B527F3-B7E2-4F24-ABBB-A38299E6C398}" type="presParOf" srcId="{3F7AC577-1D6D-4C6A-8F23-AFA49BCB8559}" destId="{1DF23DA4-3535-4731-AD12-BAA216FE8C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840CAB-AB5C-4497-AC16-042027D92596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2D6597C-2FE1-46CB-B76D-31920B417324}">
      <dgm:prSet phldrT="[Texto]"/>
      <dgm:spPr/>
      <dgm:t>
        <a:bodyPr/>
        <a:lstStyle/>
        <a:p>
          <a:r>
            <a:rPr lang="es-CO" dirty="0" smtClean="0"/>
            <a:t>AMPLIACIÓN PROYECCIÓN</a:t>
          </a:r>
          <a:endParaRPr lang="es-CO" dirty="0"/>
        </a:p>
      </dgm:t>
    </dgm:pt>
    <dgm:pt modelId="{B3E98EAA-05F8-4AF0-AE2A-4BF457BC1E65}" type="parTrans" cxnId="{6909053C-2B2E-4EE6-9805-D2C28245BDD8}">
      <dgm:prSet/>
      <dgm:spPr/>
      <dgm:t>
        <a:bodyPr/>
        <a:lstStyle/>
        <a:p>
          <a:endParaRPr lang="es-CO"/>
        </a:p>
      </dgm:t>
    </dgm:pt>
    <dgm:pt modelId="{6015BD42-2872-4304-8805-F5D4BB9477D3}" type="sibTrans" cxnId="{6909053C-2B2E-4EE6-9805-D2C28245BDD8}">
      <dgm:prSet/>
      <dgm:spPr/>
      <dgm:t>
        <a:bodyPr/>
        <a:lstStyle/>
        <a:p>
          <a:endParaRPr lang="es-CO"/>
        </a:p>
      </dgm:t>
    </dgm:pt>
    <dgm:pt modelId="{99836C46-A1D7-441C-9113-69AB2B254997}">
      <dgm:prSet phldrT="[Texto]"/>
      <dgm:spPr/>
      <dgm:t>
        <a:bodyPr/>
        <a:lstStyle/>
        <a:p>
          <a:pPr rtl="0"/>
          <a:r>
            <a:rPr lang="es-CO" altLang="es-CO" dirty="0" smtClean="0"/>
            <a:t>PROMOCIÓN Y FORMACIÓN DOCENTE Y ADMINISTRATIVOS CONVENIO UNIR</a:t>
          </a:r>
          <a:endParaRPr lang="es-CO" dirty="0"/>
        </a:p>
      </dgm:t>
    </dgm:pt>
    <dgm:pt modelId="{7FDA74C0-86F7-4968-8AF2-7D1EBB78A965}" type="parTrans" cxnId="{0EA106A4-2F26-429D-A764-93C41AF4F460}">
      <dgm:prSet/>
      <dgm:spPr/>
      <dgm:t>
        <a:bodyPr/>
        <a:lstStyle/>
        <a:p>
          <a:endParaRPr lang="es-CO"/>
        </a:p>
      </dgm:t>
    </dgm:pt>
    <dgm:pt modelId="{298D4234-085C-4F58-8337-B3253F0C3B06}" type="sibTrans" cxnId="{0EA106A4-2F26-429D-A764-93C41AF4F460}">
      <dgm:prSet/>
      <dgm:spPr/>
      <dgm:t>
        <a:bodyPr/>
        <a:lstStyle/>
        <a:p>
          <a:endParaRPr lang="es-CO"/>
        </a:p>
      </dgm:t>
    </dgm:pt>
    <dgm:pt modelId="{D881B001-07F2-43B9-9636-E200A13E0CB4}">
      <dgm:prSet phldrT="[Texto]"/>
      <dgm:spPr/>
      <dgm:t>
        <a:bodyPr/>
        <a:lstStyle/>
        <a:p>
          <a:r>
            <a:rPr lang="es-CO" dirty="0" smtClean="0"/>
            <a:t>META </a:t>
          </a:r>
          <a:endParaRPr lang="es-CO" dirty="0"/>
        </a:p>
      </dgm:t>
    </dgm:pt>
    <dgm:pt modelId="{BF4B1681-5255-49BD-9413-5AD3CB66C924}" type="parTrans" cxnId="{390132BE-C721-4370-B40B-A2B1F835CC26}">
      <dgm:prSet/>
      <dgm:spPr/>
      <dgm:t>
        <a:bodyPr/>
        <a:lstStyle/>
        <a:p>
          <a:endParaRPr lang="es-CO"/>
        </a:p>
      </dgm:t>
    </dgm:pt>
    <dgm:pt modelId="{BAE96909-7795-48D2-B722-F9D7AE735EBD}" type="sibTrans" cxnId="{390132BE-C721-4370-B40B-A2B1F835CC26}">
      <dgm:prSet/>
      <dgm:spPr/>
      <dgm:t>
        <a:bodyPr/>
        <a:lstStyle/>
        <a:p>
          <a:endParaRPr lang="es-CO"/>
        </a:p>
      </dgm:t>
    </dgm:pt>
    <dgm:pt modelId="{B7E617B9-B0E4-4C2C-BD1E-88589BA39D10}">
      <dgm:prSet phldrT="[Texto]"/>
      <dgm:spPr/>
      <dgm:t>
        <a:bodyPr/>
        <a:lstStyle/>
        <a:p>
          <a:r>
            <a:rPr lang="es-CO" dirty="0" smtClean="0"/>
            <a:t> TRES  INTEGRANTES NUEVOS MATRICULADOS</a:t>
          </a:r>
          <a:endParaRPr lang="es-CO" dirty="0"/>
        </a:p>
      </dgm:t>
    </dgm:pt>
    <dgm:pt modelId="{0A267AE9-6A85-492D-BB82-9E2868D2B037}" type="parTrans" cxnId="{47BFD87A-8343-4C81-829B-1E0DE417C08B}">
      <dgm:prSet/>
      <dgm:spPr/>
      <dgm:t>
        <a:bodyPr/>
        <a:lstStyle/>
        <a:p>
          <a:endParaRPr lang="es-CO"/>
        </a:p>
      </dgm:t>
    </dgm:pt>
    <dgm:pt modelId="{E93E6E73-5F39-42F1-A955-F9070FD7A290}" type="sibTrans" cxnId="{47BFD87A-8343-4C81-829B-1E0DE417C08B}">
      <dgm:prSet/>
      <dgm:spPr/>
      <dgm:t>
        <a:bodyPr/>
        <a:lstStyle/>
        <a:p>
          <a:endParaRPr lang="es-CO"/>
        </a:p>
      </dgm:t>
    </dgm:pt>
    <dgm:pt modelId="{152714A7-AFAD-4358-B792-B195F332BF3C}">
      <dgm:prSet phldrT="[Texto]"/>
      <dgm:spPr/>
      <dgm:t>
        <a:bodyPr/>
        <a:lstStyle/>
        <a:p>
          <a:r>
            <a:rPr lang="es-CO" dirty="0" smtClean="0"/>
            <a:t>CUMPLIMIENTO</a:t>
          </a:r>
          <a:endParaRPr lang="es-CO" dirty="0"/>
        </a:p>
      </dgm:t>
    </dgm:pt>
    <dgm:pt modelId="{3ABCA693-FE09-4B2F-AE73-7E437AE397E9}" type="parTrans" cxnId="{34C19E84-5B80-4929-AF7C-49B360808572}">
      <dgm:prSet/>
      <dgm:spPr/>
      <dgm:t>
        <a:bodyPr/>
        <a:lstStyle/>
        <a:p>
          <a:endParaRPr lang="es-CO"/>
        </a:p>
      </dgm:t>
    </dgm:pt>
    <dgm:pt modelId="{3699F374-B49C-4AF8-BB75-E2E055F9ACC4}" type="sibTrans" cxnId="{34C19E84-5B80-4929-AF7C-49B360808572}">
      <dgm:prSet/>
      <dgm:spPr/>
      <dgm:t>
        <a:bodyPr/>
        <a:lstStyle/>
        <a:p>
          <a:endParaRPr lang="es-CO"/>
        </a:p>
      </dgm:t>
    </dgm:pt>
    <dgm:pt modelId="{0CADCAD0-51A2-4BA3-8F74-FC152507D45B}">
      <dgm:prSet phldrT="[Texto]"/>
      <dgm:spPr/>
      <dgm:t>
        <a:bodyPr/>
        <a:lstStyle/>
        <a:p>
          <a:r>
            <a:rPr lang="es-CO" dirty="0" smtClean="0"/>
            <a:t>100%</a:t>
          </a:r>
          <a:endParaRPr lang="es-CO" dirty="0"/>
        </a:p>
      </dgm:t>
    </dgm:pt>
    <dgm:pt modelId="{980973B8-78EF-423F-9CCA-0635F7E438EF}" type="parTrans" cxnId="{3B101616-C974-41A7-8566-EF63FDB05ABC}">
      <dgm:prSet/>
      <dgm:spPr/>
      <dgm:t>
        <a:bodyPr/>
        <a:lstStyle/>
        <a:p>
          <a:endParaRPr lang="es-CO"/>
        </a:p>
      </dgm:t>
    </dgm:pt>
    <dgm:pt modelId="{DF5FBD78-A79B-4133-A2A8-568B0779750D}" type="sibTrans" cxnId="{3B101616-C974-41A7-8566-EF63FDB05ABC}">
      <dgm:prSet/>
      <dgm:spPr/>
      <dgm:t>
        <a:bodyPr/>
        <a:lstStyle/>
        <a:p>
          <a:endParaRPr lang="es-CO"/>
        </a:p>
      </dgm:t>
    </dgm:pt>
    <dgm:pt modelId="{18B5D8B1-5B87-49CD-9E93-AF82478895D8}">
      <dgm:prSet phldrT="[Texto]"/>
      <dgm:spPr/>
      <dgm:t>
        <a:bodyPr/>
        <a:lstStyle/>
        <a:p>
          <a:r>
            <a:rPr lang="es-CO" dirty="0" smtClean="0"/>
            <a:t>100%</a:t>
          </a:r>
          <a:endParaRPr lang="es-CO" dirty="0"/>
        </a:p>
      </dgm:t>
    </dgm:pt>
    <dgm:pt modelId="{F7DD208A-E388-4A9D-8A0A-304AE6596BD2}" type="parTrans" cxnId="{E1619A07-3A2A-44C1-9A0C-734D071D832B}">
      <dgm:prSet/>
      <dgm:spPr/>
      <dgm:t>
        <a:bodyPr/>
        <a:lstStyle/>
        <a:p>
          <a:endParaRPr lang="es-CO"/>
        </a:p>
      </dgm:t>
    </dgm:pt>
    <dgm:pt modelId="{14C5ED42-5929-4714-B773-6F65078FF0C7}" type="sibTrans" cxnId="{E1619A07-3A2A-44C1-9A0C-734D071D832B}">
      <dgm:prSet/>
      <dgm:spPr/>
      <dgm:t>
        <a:bodyPr/>
        <a:lstStyle/>
        <a:p>
          <a:endParaRPr lang="es-CO"/>
        </a:p>
      </dgm:t>
    </dgm:pt>
    <dgm:pt modelId="{9763E70F-C310-4CBA-AC27-B47984C2EBF8}">
      <dgm:prSet phldrT="[Texto]"/>
      <dgm:spPr/>
      <dgm:t>
        <a:bodyPr/>
        <a:lstStyle/>
        <a:p>
          <a:r>
            <a:rPr lang="es-CO" dirty="0" smtClean="0"/>
            <a:t>100%</a:t>
          </a:r>
          <a:endParaRPr lang="es-CO" dirty="0"/>
        </a:p>
      </dgm:t>
    </dgm:pt>
    <dgm:pt modelId="{2A696A5B-FCAD-4625-8E6B-7F13F6DEC647}" type="parTrans" cxnId="{3E24940D-EE13-41EA-9978-F3C8C649E157}">
      <dgm:prSet/>
      <dgm:spPr/>
      <dgm:t>
        <a:bodyPr/>
        <a:lstStyle/>
        <a:p>
          <a:endParaRPr lang="es-CO"/>
        </a:p>
      </dgm:t>
    </dgm:pt>
    <dgm:pt modelId="{1C1C27E4-1AC7-4EFF-879B-A666AC10A809}" type="sibTrans" cxnId="{3E24940D-EE13-41EA-9978-F3C8C649E157}">
      <dgm:prSet/>
      <dgm:spPr/>
      <dgm:t>
        <a:bodyPr/>
        <a:lstStyle/>
        <a:p>
          <a:endParaRPr lang="es-CO"/>
        </a:p>
      </dgm:t>
    </dgm:pt>
    <dgm:pt modelId="{3DDA1D25-D29F-462E-BA49-F5396AB4AD63}">
      <dgm:prSet phldrT="[Texto]"/>
      <dgm:spPr/>
      <dgm:t>
        <a:bodyPr/>
        <a:lstStyle/>
        <a:p>
          <a:r>
            <a:rPr lang="es-CO" dirty="0" smtClean="0"/>
            <a:t>100%</a:t>
          </a:r>
          <a:endParaRPr lang="es-CO" dirty="0"/>
        </a:p>
      </dgm:t>
    </dgm:pt>
    <dgm:pt modelId="{498FD9A2-A2E5-4A98-9230-E290425EF3A3}" type="parTrans" cxnId="{D9D069B8-0D42-442D-B027-2E5AC37660EC}">
      <dgm:prSet/>
      <dgm:spPr/>
      <dgm:t>
        <a:bodyPr/>
        <a:lstStyle/>
        <a:p>
          <a:endParaRPr lang="es-CO"/>
        </a:p>
      </dgm:t>
    </dgm:pt>
    <dgm:pt modelId="{44415E8E-FADF-46BF-9ED5-A7900BBD72E5}" type="sibTrans" cxnId="{D9D069B8-0D42-442D-B027-2E5AC37660EC}">
      <dgm:prSet/>
      <dgm:spPr/>
      <dgm:t>
        <a:bodyPr/>
        <a:lstStyle/>
        <a:p>
          <a:endParaRPr lang="es-CO"/>
        </a:p>
      </dgm:t>
    </dgm:pt>
    <dgm:pt modelId="{26335C43-7BD3-4287-BA0E-1DB59D55E3FD}">
      <dgm:prSet phldrT="[Texto]"/>
      <dgm:spPr/>
      <dgm:t>
        <a:bodyPr/>
        <a:lstStyle/>
        <a:p>
          <a:endParaRPr lang="es-CO" dirty="0"/>
        </a:p>
      </dgm:t>
    </dgm:pt>
    <dgm:pt modelId="{189D853A-AFCA-4E0D-8E3F-BC31F706F1B6}" type="parTrans" cxnId="{84300BC8-1F77-48A8-A19B-C96A8EB885AA}">
      <dgm:prSet/>
      <dgm:spPr/>
      <dgm:t>
        <a:bodyPr/>
        <a:lstStyle/>
        <a:p>
          <a:endParaRPr lang="es-CO"/>
        </a:p>
      </dgm:t>
    </dgm:pt>
    <dgm:pt modelId="{B8DA742D-402B-4673-890C-0784DCCDB0DE}" type="sibTrans" cxnId="{84300BC8-1F77-48A8-A19B-C96A8EB885AA}">
      <dgm:prSet/>
      <dgm:spPr/>
      <dgm:t>
        <a:bodyPr/>
        <a:lstStyle/>
        <a:p>
          <a:endParaRPr lang="es-CO"/>
        </a:p>
      </dgm:t>
    </dgm:pt>
    <dgm:pt modelId="{BDE3FE00-6463-4D48-9056-B73F1CD205A4}">
      <dgm:prSet phldrT="[Texto]"/>
      <dgm:spPr/>
      <dgm:t>
        <a:bodyPr/>
        <a:lstStyle/>
        <a:p>
          <a:pPr rtl="0"/>
          <a:r>
            <a:rPr lang="es-CO" altLang="es-CO" dirty="0" smtClean="0"/>
            <a:t>DESARROLLO PROGRAMAS Y CURSOS INGLES A TRAVES DEL CENTRO DE IDIOMAS</a:t>
          </a:r>
          <a:endParaRPr lang="es-CO" dirty="0"/>
        </a:p>
      </dgm:t>
    </dgm:pt>
    <dgm:pt modelId="{26BA1EAA-006D-4776-932B-DFA4EF7F168B}" type="parTrans" cxnId="{560D1508-19C6-423C-BFB2-124AAB998816}">
      <dgm:prSet/>
      <dgm:spPr/>
      <dgm:t>
        <a:bodyPr/>
        <a:lstStyle/>
        <a:p>
          <a:endParaRPr lang="es-CO"/>
        </a:p>
      </dgm:t>
    </dgm:pt>
    <dgm:pt modelId="{7CE6831D-03B8-4317-B5B4-4178F3528760}" type="sibTrans" cxnId="{560D1508-19C6-423C-BFB2-124AAB998816}">
      <dgm:prSet/>
      <dgm:spPr/>
      <dgm:t>
        <a:bodyPr/>
        <a:lstStyle/>
        <a:p>
          <a:endParaRPr lang="es-CO"/>
        </a:p>
      </dgm:t>
    </dgm:pt>
    <dgm:pt modelId="{6FEDABF3-44BE-4356-9648-0D5613C4F8D2}">
      <dgm:prSet phldrT="[Texto]"/>
      <dgm:spPr/>
      <dgm:t>
        <a:bodyPr/>
        <a:lstStyle/>
        <a:p>
          <a:pPr rtl="0"/>
          <a:r>
            <a:rPr lang="es-CO" altLang="es-CO" dirty="0" smtClean="0"/>
            <a:t>FUNDAMENTACIÓN PROPUESTA INTERCAMBIO DOCENTE </a:t>
          </a:r>
          <a:endParaRPr lang="es-CO" dirty="0"/>
        </a:p>
      </dgm:t>
    </dgm:pt>
    <dgm:pt modelId="{330F0315-B327-4C33-964C-B57991F34615}" type="parTrans" cxnId="{8240C1EE-0F9B-40F6-814C-E8301D1008B6}">
      <dgm:prSet/>
      <dgm:spPr/>
      <dgm:t>
        <a:bodyPr/>
        <a:lstStyle/>
        <a:p>
          <a:endParaRPr lang="es-CO"/>
        </a:p>
      </dgm:t>
    </dgm:pt>
    <dgm:pt modelId="{5CD177ED-D58A-4685-BD40-A1540390E347}" type="sibTrans" cxnId="{8240C1EE-0F9B-40F6-814C-E8301D1008B6}">
      <dgm:prSet/>
      <dgm:spPr/>
      <dgm:t>
        <a:bodyPr/>
        <a:lstStyle/>
        <a:p>
          <a:endParaRPr lang="es-CO"/>
        </a:p>
      </dgm:t>
    </dgm:pt>
    <dgm:pt modelId="{B792A34D-33AA-4B6D-80D8-BB07C66FFF87}">
      <dgm:prSet phldrT="[Texto]"/>
      <dgm:spPr/>
      <dgm:t>
        <a:bodyPr/>
        <a:lstStyle/>
        <a:p>
          <a:endParaRPr lang="es-CO" dirty="0"/>
        </a:p>
      </dgm:t>
    </dgm:pt>
    <dgm:pt modelId="{C27BF39B-3C47-4E9F-B697-5A85D5AE74D7}" type="parTrans" cxnId="{17E8C298-AD7E-4DD1-B8F6-100990CEF6B7}">
      <dgm:prSet/>
      <dgm:spPr/>
      <dgm:t>
        <a:bodyPr/>
        <a:lstStyle/>
        <a:p>
          <a:endParaRPr lang="es-CO"/>
        </a:p>
      </dgm:t>
    </dgm:pt>
    <dgm:pt modelId="{A58FBA1D-153B-410A-A9F1-555DCE298A18}" type="sibTrans" cxnId="{17E8C298-AD7E-4DD1-B8F6-100990CEF6B7}">
      <dgm:prSet/>
      <dgm:spPr/>
      <dgm:t>
        <a:bodyPr/>
        <a:lstStyle/>
        <a:p>
          <a:endParaRPr lang="es-CO"/>
        </a:p>
      </dgm:t>
    </dgm:pt>
    <dgm:pt modelId="{BA02E694-6524-4AFE-9AD2-6D4044767471}">
      <dgm:prSet phldrT="[Texto]"/>
      <dgm:spPr/>
      <dgm:t>
        <a:bodyPr/>
        <a:lstStyle/>
        <a:p>
          <a:endParaRPr lang="es-CO" dirty="0"/>
        </a:p>
      </dgm:t>
    </dgm:pt>
    <dgm:pt modelId="{C38E8E6F-A8F0-4531-AC8F-A5A2EF99A3BD}" type="parTrans" cxnId="{260F55BC-D513-408C-B05A-6ED8FE159EB6}">
      <dgm:prSet/>
      <dgm:spPr/>
      <dgm:t>
        <a:bodyPr/>
        <a:lstStyle/>
        <a:p>
          <a:endParaRPr lang="es-CO"/>
        </a:p>
      </dgm:t>
    </dgm:pt>
    <dgm:pt modelId="{E52E01B9-6397-40D9-96D7-8DBE824A5AB9}" type="sibTrans" cxnId="{260F55BC-D513-408C-B05A-6ED8FE159EB6}">
      <dgm:prSet/>
      <dgm:spPr/>
      <dgm:t>
        <a:bodyPr/>
        <a:lstStyle/>
        <a:p>
          <a:endParaRPr lang="es-CO"/>
        </a:p>
      </dgm:t>
    </dgm:pt>
    <dgm:pt modelId="{B71B4854-6A4B-4A44-BFD5-CF2D49256DBD}">
      <dgm:prSet phldrT="[Texto]"/>
      <dgm:spPr/>
      <dgm:t>
        <a:bodyPr/>
        <a:lstStyle/>
        <a:p>
          <a:pPr rtl="0"/>
          <a:endParaRPr lang="es-CO" dirty="0"/>
        </a:p>
      </dgm:t>
    </dgm:pt>
    <dgm:pt modelId="{FF12CA31-2634-4702-ACC0-81FF79DDEC93}" type="parTrans" cxnId="{0A63347A-F3CE-42FE-A3A8-2BF5B74A9D9A}">
      <dgm:prSet/>
      <dgm:spPr/>
      <dgm:t>
        <a:bodyPr/>
        <a:lstStyle/>
        <a:p>
          <a:endParaRPr lang="es-CO"/>
        </a:p>
      </dgm:t>
    </dgm:pt>
    <dgm:pt modelId="{8514929F-4A8E-4687-BFE3-7DDFC869FD5D}" type="sibTrans" cxnId="{0A63347A-F3CE-42FE-A3A8-2BF5B74A9D9A}">
      <dgm:prSet/>
      <dgm:spPr/>
      <dgm:t>
        <a:bodyPr/>
        <a:lstStyle/>
        <a:p>
          <a:endParaRPr lang="es-CO"/>
        </a:p>
      </dgm:t>
    </dgm:pt>
    <dgm:pt modelId="{97F28AE1-531F-4634-A76D-51EC964D557F}">
      <dgm:prSet phldrT="[Texto]"/>
      <dgm:spPr/>
      <dgm:t>
        <a:bodyPr/>
        <a:lstStyle/>
        <a:p>
          <a:endParaRPr lang="es-CO" dirty="0"/>
        </a:p>
      </dgm:t>
    </dgm:pt>
    <dgm:pt modelId="{74B63B7E-91B9-432B-98D4-5A24203AC7BD}" type="parTrans" cxnId="{7A235A77-88FB-4829-97D7-6FCDC0E967B8}">
      <dgm:prSet/>
      <dgm:spPr/>
      <dgm:t>
        <a:bodyPr/>
        <a:lstStyle/>
        <a:p>
          <a:endParaRPr lang="es-CO"/>
        </a:p>
      </dgm:t>
    </dgm:pt>
    <dgm:pt modelId="{8208F9CD-3B2B-4D4A-B1E5-E351F170B404}" type="sibTrans" cxnId="{7A235A77-88FB-4829-97D7-6FCDC0E967B8}">
      <dgm:prSet/>
      <dgm:spPr/>
      <dgm:t>
        <a:bodyPr/>
        <a:lstStyle/>
        <a:p>
          <a:endParaRPr lang="es-CO"/>
        </a:p>
      </dgm:t>
    </dgm:pt>
    <dgm:pt modelId="{EF3A77C3-E154-406F-AD5A-81E101DD891E}">
      <dgm:prSet phldrT="[Texto]"/>
      <dgm:spPr/>
      <dgm:t>
        <a:bodyPr/>
        <a:lstStyle/>
        <a:p>
          <a:endParaRPr lang="es-CO" dirty="0"/>
        </a:p>
      </dgm:t>
    </dgm:pt>
    <dgm:pt modelId="{CFCFDF44-C145-4224-8A74-027DEBCC7302}" type="parTrans" cxnId="{D59537EB-FA6A-45EB-A8FD-03EB62AC9CB6}">
      <dgm:prSet/>
      <dgm:spPr/>
      <dgm:t>
        <a:bodyPr/>
        <a:lstStyle/>
        <a:p>
          <a:endParaRPr lang="es-CO"/>
        </a:p>
      </dgm:t>
    </dgm:pt>
    <dgm:pt modelId="{FA768AE1-33FB-4603-9806-33782479B746}" type="sibTrans" cxnId="{D59537EB-FA6A-45EB-A8FD-03EB62AC9CB6}">
      <dgm:prSet/>
      <dgm:spPr/>
      <dgm:t>
        <a:bodyPr/>
        <a:lstStyle/>
        <a:p>
          <a:endParaRPr lang="es-CO"/>
        </a:p>
      </dgm:t>
    </dgm:pt>
    <dgm:pt modelId="{1CD4195B-80FB-4505-A060-91BACBC288D2}">
      <dgm:prSet phldrT="[Texto]"/>
      <dgm:spPr/>
      <dgm:t>
        <a:bodyPr/>
        <a:lstStyle/>
        <a:p>
          <a:r>
            <a:rPr lang="es-CO" dirty="0" smtClean="0"/>
            <a:t>CONVENIOS Y PROPUESTAS CON OTRAS IMT</a:t>
          </a:r>
          <a:endParaRPr lang="es-CO" dirty="0"/>
        </a:p>
      </dgm:t>
    </dgm:pt>
    <dgm:pt modelId="{D6467932-CBF6-4A3B-853A-EE07E827C9A5}" type="parTrans" cxnId="{37F6D860-F4C9-4FBB-9D5F-2E24BC7BC44A}">
      <dgm:prSet/>
      <dgm:spPr/>
      <dgm:t>
        <a:bodyPr/>
        <a:lstStyle/>
        <a:p>
          <a:endParaRPr lang="es-CO"/>
        </a:p>
      </dgm:t>
    </dgm:pt>
    <dgm:pt modelId="{48352EAA-B9CD-41FA-88AB-4EF9851DEB94}" type="sibTrans" cxnId="{37F6D860-F4C9-4FBB-9D5F-2E24BC7BC44A}">
      <dgm:prSet/>
      <dgm:spPr/>
      <dgm:t>
        <a:bodyPr/>
        <a:lstStyle/>
        <a:p>
          <a:endParaRPr lang="es-CO"/>
        </a:p>
      </dgm:t>
    </dgm:pt>
    <dgm:pt modelId="{CD127C4D-A0D4-466E-A04A-CDDBB6A2B282}">
      <dgm:prSet phldrT="[Texto]"/>
      <dgm:spPr/>
      <dgm:t>
        <a:bodyPr/>
        <a:lstStyle/>
        <a:p>
          <a:endParaRPr lang="es-CO" dirty="0"/>
        </a:p>
      </dgm:t>
    </dgm:pt>
    <dgm:pt modelId="{62CC92E1-FD6D-49B8-8986-51FF62738DC4}" type="parTrans" cxnId="{A62CE3DA-6C7B-4EA2-8EF6-307A36A6C287}">
      <dgm:prSet/>
      <dgm:spPr/>
      <dgm:t>
        <a:bodyPr/>
        <a:lstStyle/>
        <a:p>
          <a:endParaRPr lang="es-CO"/>
        </a:p>
      </dgm:t>
    </dgm:pt>
    <dgm:pt modelId="{48D1931D-656B-47C5-B97F-337B5D8F3E2C}" type="sibTrans" cxnId="{A62CE3DA-6C7B-4EA2-8EF6-307A36A6C287}">
      <dgm:prSet/>
      <dgm:spPr/>
      <dgm:t>
        <a:bodyPr/>
        <a:lstStyle/>
        <a:p>
          <a:endParaRPr lang="es-CO"/>
        </a:p>
      </dgm:t>
    </dgm:pt>
    <dgm:pt modelId="{723D37B0-9A9F-4D2E-860F-067669B5C3F1}">
      <dgm:prSet phldrT="[Texto]"/>
      <dgm:spPr/>
      <dgm:t>
        <a:bodyPr/>
        <a:lstStyle/>
        <a:p>
          <a:endParaRPr lang="es-CO" dirty="0"/>
        </a:p>
      </dgm:t>
    </dgm:pt>
    <dgm:pt modelId="{66B294BF-C1FD-4A76-ACA6-B1C506BA1316}" type="parTrans" cxnId="{A447F497-751C-4DA8-A1B1-4AE72F07B421}">
      <dgm:prSet/>
      <dgm:spPr/>
      <dgm:t>
        <a:bodyPr/>
        <a:lstStyle/>
        <a:p>
          <a:endParaRPr lang="es-CO"/>
        </a:p>
      </dgm:t>
    </dgm:pt>
    <dgm:pt modelId="{97D85236-81EB-4D48-AE44-FEC7C22FB453}" type="sibTrans" cxnId="{A447F497-751C-4DA8-A1B1-4AE72F07B421}">
      <dgm:prSet/>
      <dgm:spPr/>
      <dgm:t>
        <a:bodyPr/>
        <a:lstStyle/>
        <a:p>
          <a:endParaRPr lang="es-CO"/>
        </a:p>
      </dgm:t>
    </dgm:pt>
    <dgm:pt modelId="{4CC0AAB6-7BAE-4DEE-863B-77CAE3F058ED}">
      <dgm:prSet phldrT="[Texto]"/>
      <dgm:spPr/>
      <dgm:t>
        <a:bodyPr/>
        <a:lstStyle/>
        <a:p>
          <a:r>
            <a:rPr lang="es-CO" dirty="0" smtClean="0"/>
            <a:t>DOCUMENTO PROPUESTO</a:t>
          </a:r>
          <a:endParaRPr lang="es-CO" dirty="0"/>
        </a:p>
      </dgm:t>
    </dgm:pt>
    <dgm:pt modelId="{AD356C21-2ABD-42B2-B3A8-B66DA523955B}" type="parTrans" cxnId="{14720481-2178-4E00-BE05-41C5739FFB7D}">
      <dgm:prSet/>
      <dgm:spPr/>
      <dgm:t>
        <a:bodyPr/>
        <a:lstStyle/>
        <a:p>
          <a:endParaRPr lang="es-CO"/>
        </a:p>
      </dgm:t>
    </dgm:pt>
    <dgm:pt modelId="{CACF9A96-AD68-454E-B361-BD8E8E54005B}" type="sibTrans" cxnId="{14720481-2178-4E00-BE05-41C5739FFB7D}">
      <dgm:prSet/>
      <dgm:spPr/>
      <dgm:t>
        <a:bodyPr/>
        <a:lstStyle/>
        <a:p>
          <a:endParaRPr lang="es-CO"/>
        </a:p>
      </dgm:t>
    </dgm:pt>
    <dgm:pt modelId="{6E6908F4-AAFF-4C92-9062-18CA8C3C45E5}">
      <dgm:prSet phldrT="[Texto]"/>
      <dgm:spPr/>
      <dgm:t>
        <a:bodyPr/>
        <a:lstStyle/>
        <a:p>
          <a:endParaRPr lang="es-CO" dirty="0"/>
        </a:p>
      </dgm:t>
    </dgm:pt>
    <dgm:pt modelId="{E7B1C9D0-CFD2-4F59-9969-3FD626F97A46}" type="parTrans" cxnId="{06DF7DA0-3E41-453B-9FEC-34DABF71D031}">
      <dgm:prSet/>
      <dgm:spPr/>
      <dgm:t>
        <a:bodyPr/>
        <a:lstStyle/>
        <a:p>
          <a:endParaRPr lang="es-CO"/>
        </a:p>
      </dgm:t>
    </dgm:pt>
    <dgm:pt modelId="{A1E1ADD4-17C1-4C2E-A6FC-A7D60F3665AD}" type="sibTrans" cxnId="{06DF7DA0-3E41-453B-9FEC-34DABF71D031}">
      <dgm:prSet/>
      <dgm:spPr/>
      <dgm:t>
        <a:bodyPr/>
        <a:lstStyle/>
        <a:p>
          <a:endParaRPr lang="es-CO"/>
        </a:p>
      </dgm:t>
    </dgm:pt>
    <dgm:pt modelId="{D4CE6255-8DF7-48C4-B355-E01601702D4D}">
      <dgm:prSet phldrT="[Texto]"/>
      <dgm:spPr/>
      <dgm:t>
        <a:bodyPr/>
        <a:lstStyle/>
        <a:p>
          <a:pPr rtl="0"/>
          <a:r>
            <a:rPr lang="es-CO" dirty="0" smtClean="0"/>
            <a:t>ARTICULACION CON INSTITUCIONES DE MEDIA TECNICA.</a:t>
          </a:r>
          <a:endParaRPr lang="es-CO" dirty="0"/>
        </a:p>
      </dgm:t>
    </dgm:pt>
    <dgm:pt modelId="{712A8AAB-0978-4EC9-8594-046AFF8992EB}" type="parTrans" cxnId="{645F946D-00CE-487D-A046-F772D8F4F46B}">
      <dgm:prSet/>
      <dgm:spPr/>
      <dgm:t>
        <a:bodyPr/>
        <a:lstStyle/>
        <a:p>
          <a:endParaRPr lang="es-CO"/>
        </a:p>
      </dgm:t>
    </dgm:pt>
    <dgm:pt modelId="{EC870D90-5606-443C-B03B-0515BE0D508C}" type="sibTrans" cxnId="{645F946D-00CE-487D-A046-F772D8F4F46B}">
      <dgm:prSet/>
      <dgm:spPr/>
      <dgm:t>
        <a:bodyPr/>
        <a:lstStyle/>
        <a:p>
          <a:endParaRPr lang="es-CO"/>
        </a:p>
      </dgm:t>
    </dgm:pt>
    <dgm:pt modelId="{65493253-C382-453E-88E3-85298B63E25F}">
      <dgm:prSet phldrT="[Texto]"/>
      <dgm:spPr/>
      <dgm:t>
        <a:bodyPr/>
        <a:lstStyle/>
        <a:p>
          <a:endParaRPr lang="es-CO" dirty="0"/>
        </a:p>
      </dgm:t>
    </dgm:pt>
    <dgm:pt modelId="{9DE8912E-70F2-4FAE-9A64-AD66EF986990}" type="parTrans" cxnId="{8E3D223D-CA89-49E9-A546-CEBDFB0D1253}">
      <dgm:prSet/>
      <dgm:spPr/>
      <dgm:t>
        <a:bodyPr/>
        <a:lstStyle/>
        <a:p>
          <a:endParaRPr lang="es-CO"/>
        </a:p>
      </dgm:t>
    </dgm:pt>
    <dgm:pt modelId="{3CC1235B-EA9D-4832-B091-B719CB684760}" type="sibTrans" cxnId="{8E3D223D-CA89-49E9-A546-CEBDFB0D1253}">
      <dgm:prSet/>
      <dgm:spPr/>
      <dgm:t>
        <a:bodyPr/>
        <a:lstStyle/>
        <a:p>
          <a:endParaRPr lang="es-CO"/>
        </a:p>
      </dgm:t>
    </dgm:pt>
    <dgm:pt modelId="{B5276DC9-E03C-4383-9963-993AEA8F5E4C}">
      <dgm:prSet phldrT="[Texto]"/>
      <dgm:spPr/>
      <dgm:t>
        <a:bodyPr/>
        <a:lstStyle/>
        <a:p>
          <a:pPr rtl="0"/>
          <a:endParaRPr lang="es-CO" dirty="0"/>
        </a:p>
      </dgm:t>
    </dgm:pt>
    <dgm:pt modelId="{7E7C9517-E4F3-4A3F-94E1-5EBA5D3E35D9}" type="parTrans" cxnId="{B26809D4-D747-49BB-B87C-E09B1AEF7AEF}">
      <dgm:prSet/>
      <dgm:spPr/>
      <dgm:t>
        <a:bodyPr/>
        <a:lstStyle/>
        <a:p>
          <a:endParaRPr lang="es-CO"/>
        </a:p>
      </dgm:t>
    </dgm:pt>
    <dgm:pt modelId="{5FD1E0E0-95E7-48A7-BAAE-D9C283F6D474}" type="sibTrans" cxnId="{B26809D4-D747-49BB-B87C-E09B1AEF7AEF}">
      <dgm:prSet/>
      <dgm:spPr/>
      <dgm:t>
        <a:bodyPr/>
        <a:lstStyle/>
        <a:p>
          <a:endParaRPr lang="es-CO"/>
        </a:p>
      </dgm:t>
    </dgm:pt>
    <dgm:pt modelId="{92A0D770-AC58-4BEC-835D-C9BFCE4CC555}">
      <dgm:prSet phldrT="[Texto]"/>
      <dgm:spPr/>
      <dgm:t>
        <a:bodyPr/>
        <a:lstStyle/>
        <a:p>
          <a:pPr rtl="0"/>
          <a:endParaRPr lang="es-CO" dirty="0"/>
        </a:p>
      </dgm:t>
    </dgm:pt>
    <dgm:pt modelId="{193CC1DA-0C1F-44EB-BB7D-D566A6616DE9}" type="parTrans" cxnId="{2E6BD7C6-0E4D-488E-93F4-4F655A7A5769}">
      <dgm:prSet/>
      <dgm:spPr/>
      <dgm:t>
        <a:bodyPr/>
        <a:lstStyle/>
        <a:p>
          <a:endParaRPr lang="es-CO"/>
        </a:p>
      </dgm:t>
    </dgm:pt>
    <dgm:pt modelId="{9FFB03A1-BBC5-42E3-BE18-5334FA1F074B}" type="sibTrans" cxnId="{2E6BD7C6-0E4D-488E-93F4-4F655A7A5769}">
      <dgm:prSet/>
      <dgm:spPr/>
      <dgm:t>
        <a:bodyPr/>
        <a:lstStyle/>
        <a:p>
          <a:endParaRPr lang="es-CO"/>
        </a:p>
      </dgm:t>
    </dgm:pt>
    <dgm:pt modelId="{66E16D53-A99B-4988-A349-DF6F3C5D4541}">
      <dgm:prSet phldrT="[Texto]"/>
      <dgm:spPr/>
      <dgm:t>
        <a:bodyPr/>
        <a:lstStyle/>
        <a:p>
          <a:r>
            <a:rPr lang="es-CO" dirty="0" smtClean="0"/>
            <a:t>CAPACITACION DOCENTES, ADMINISTRATIVOS Y FAMILIA COMUNIAD ITFIP.</a:t>
          </a:r>
          <a:endParaRPr lang="es-CO" dirty="0"/>
        </a:p>
      </dgm:t>
    </dgm:pt>
    <dgm:pt modelId="{8A147000-F94C-457A-80A0-F21F9480B8AC}" type="parTrans" cxnId="{11905AB3-F418-4BD9-A026-8337A0066419}">
      <dgm:prSet/>
      <dgm:spPr/>
      <dgm:t>
        <a:bodyPr/>
        <a:lstStyle/>
        <a:p>
          <a:endParaRPr lang="es-CO"/>
        </a:p>
      </dgm:t>
    </dgm:pt>
    <dgm:pt modelId="{017C9CAE-14F0-4A90-B623-28E95AF59FD5}" type="sibTrans" cxnId="{11905AB3-F418-4BD9-A026-8337A0066419}">
      <dgm:prSet/>
      <dgm:spPr/>
      <dgm:t>
        <a:bodyPr/>
        <a:lstStyle/>
        <a:p>
          <a:endParaRPr lang="es-CO"/>
        </a:p>
      </dgm:t>
    </dgm:pt>
    <dgm:pt modelId="{07504332-4897-4E54-AB94-27914E75377A}">
      <dgm:prSet phldrT="[Texto]"/>
      <dgm:spPr/>
      <dgm:t>
        <a:bodyPr/>
        <a:lstStyle/>
        <a:p>
          <a:endParaRPr lang="es-CO" dirty="0"/>
        </a:p>
      </dgm:t>
    </dgm:pt>
    <dgm:pt modelId="{51BC6C40-01A0-463F-A064-62049C4A6A44}" type="parTrans" cxnId="{D80204F8-4ABB-4E96-9081-8ADC66B1A79D}">
      <dgm:prSet/>
      <dgm:spPr/>
      <dgm:t>
        <a:bodyPr/>
        <a:lstStyle/>
        <a:p>
          <a:endParaRPr lang="es-CO"/>
        </a:p>
      </dgm:t>
    </dgm:pt>
    <dgm:pt modelId="{F49FC986-D651-452D-913D-163ECC8C0732}" type="sibTrans" cxnId="{D80204F8-4ABB-4E96-9081-8ADC66B1A79D}">
      <dgm:prSet/>
      <dgm:spPr/>
      <dgm:t>
        <a:bodyPr/>
        <a:lstStyle/>
        <a:p>
          <a:endParaRPr lang="es-CO"/>
        </a:p>
      </dgm:t>
    </dgm:pt>
    <dgm:pt modelId="{A326DC97-F490-4DB8-81C6-67D95C1534D0}" type="pres">
      <dgm:prSet presAssocID="{7D840CAB-AB5C-4497-AC16-042027D925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081ED7D-0369-45CD-B4EF-A6C77B0DD128}" type="pres">
      <dgm:prSet presAssocID="{E2D6597C-2FE1-46CB-B76D-31920B417324}" presName="composite" presStyleCnt="0"/>
      <dgm:spPr/>
    </dgm:pt>
    <dgm:pt modelId="{55BC4834-1232-499E-967C-BAD8486F3C82}" type="pres">
      <dgm:prSet presAssocID="{E2D6597C-2FE1-46CB-B76D-31920B4173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C331D7-4813-4942-9BA3-D17C3D8FCAC0}" type="pres">
      <dgm:prSet presAssocID="{E2D6597C-2FE1-46CB-B76D-31920B41732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0680CF-2962-48D1-8F6B-7702167AD4A0}" type="pres">
      <dgm:prSet presAssocID="{6015BD42-2872-4304-8805-F5D4BB9477D3}" presName="space" presStyleCnt="0"/>
      <dgm:spPr/>
    </dgm:pt>
    <dgm:pt modelId="{6F5AF38E-5433-4D31-A12A-88A98D212562}" type="pres">
      <dgm:prSet presAssocID="{D881B001-07F2-43B9-9636-E200A13E0CB4}" presName="composite" presStyleCnt="0"/>
      <dgm:spPr/>
    </dgm:pt>
    <dgm:pt modelId="{0347FC8C-EA62-4130-AEBA-3A05FAE24F24}" type="pres">
      <dgm:prSet presAssocID="{D881B001-07F2-43B9-9636-E200A13E0C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D96213-4741-4C3C-903B-3154BB0BE07C}" type="pres">
      <dgm:prSet presAssocID="{D881B001-07F2-43B9-9636-E200A13E0CB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84ED4D-EC45-43CE-8A1A-127D4E408428}" type="pres">
      <dgm:prSet presAssocID="{BAE96909-7795-48D2-B722-F9D7AE735EBD}" presName="space" presStyleCnt="0"/>
      <dgm:spPr/>
    </dgm:pt>
    <dgm:pt modelId="{B26C4D31-61AA-44C8-BA81-4CF21F3D9AA1}" type="pres">
      <dgm:prSet presAssocID="{152714A7-AFAD-4358-B792-B195F332BF3C}" presName="composite" presStyleCnt="0"/>
      <dgm:spPr/>
    </dgm:pt>
    <dgm:pt modelId="{67434B08-6920-4223-ADAF-10D6602043C5}" type="pres">
      <dgm:prSet presAssocID="{152714A7-AFAD-4358-B792-B195F332BF3C}" presName="parTx" presStyleLbl="alignNode1" presStyleIdx="2" presStyleCnt="3" custScaleX="45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38EB0C-58EF-4518-A65B-2F7DCE36CF96}" type="pres">
      <dgm:prSet presAssocID="{152714A7-AFAD-4358-B792-B195F332BF3C}" presName="desTx" presStyleLbl="alignAccFollowNode1" presStyleIdx="2" presStyleCnt="3" custScaleX="454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60D1508-19C6-423C-BFB2-124AAB998816}" srcId="{E2D6597C-2FE1-46CB-B76D-31920B417324}" destId="{BDE3FE00-6463-4D48-9056-B73F1CD205A4}" srcOrd="2" destOrd="0" parTransId="{26BA1EAA-006D-4776-932B-DFA4EF7F168B}" sibTransId="{7CE6831D-03B8-4317-B5B4-4178F3528760}"/>
    <dgm:cxn modelId="{33EEB4BA-3F18-4962-9688-586483359B49}" type="presOf" srcId="{07504332-4897-4E54-AB94-27914E75377A}" destId="{8A38EB0C-58EF-4518-A65B-2F7DCE36CF96}" srcOrd="0" destOrd="1" presId="urn:microsoft.com/office/officeart/2005/8/layout/hList1"/>
    <dgm:cxn modelId="{260F55BC-D513-408C-B05A-6ED8FE159EB6}" srcId="{152714A7-AFAD-4358-B792-B195F332BF3C}" destId="{BA02E694-6524-4AFE-9AD2-6D4044767471}" srcOrd="2" destOrd="0" parTransId="{C38E8E6F-A8F0-4531-AC8F-A5A2EF99A3BD}" sibTransId="{E52E01B9-6397-40D9-96D7-8DBE824A5AB9}"/>
    <dgm:cxn modelId="{71A388D5-A2DC-40DC-BA2E-C574B3888CA5}" type="presOf" srcId="{1CD4195B-80FB-4505-A060-91BACBC288D2}" destId="{E9D96213-4741-4C3C-903B-3154BB0BE07C}" srcOrd="0" destOrd="6" presId="urn:microsoft.com/office/officeart/2005/8/layout/hList1"/>
    <dgm:cxn modelId="{6909053C-2B2E-4EE6-9805-D2C28245BDD8}" srcId="{7D840CAB-AB5C-4497-AC16-042027D92596}" destId="{E2D6597C-2FE1-46CB-B76D-31920B417324}" srcOrd="0" destOrd="0" parTransId="{B3E98EAA-05F8-4AF0-AE2A-4BF457BC1E65}" sibTransId="{6015BD42-2872-4304-8805-F5D4BB9477D3}"/>
    <dgm:cxn modelId="{E74BB0AA-594C-40F4-B81D-B25382FCFC09}" type="presOf" srcId="{7D840CAB-AB5C-4497-AC16-042027D92596}" destId="{A326DC97-F490-4DB8-81C6-67D95C1534D0}" srcOrd="0" destOrd="0" presId="urn:microsoft.com/office/officeart/2005/8/layout/hList1"/>
    <dgm:cxn modelId="{01A342AA-6E88-4FC5-A66E-BC1C442A5FCA}" type="presOf" srcId="{BA02E694-6524-4AFE-9AD2-6D4044767471}" destId="{8A38EB0C-58EF-4518-A65B-2F7DCE36CF96}" srcOrd="0" destOrd="2" presId="urn:microsoft.com/office/officeart/2005/8/layout/hList1"/>
    <dgm:cxn modelId="{A447F497-751C-4DA8-A1B1-4AE72F07B421}" srcId="{D881B001-07F2-43B9-9636-E200A13E0CB4}" destId="{723D37B0-9A9F-4D2E-860F-067669B5C3F1}" srcOrd="3" destOrd="0" parTransId="{66B294BF-C1FD-4A76-ACA6-B1C506BA1316}" sibTransId="{97D85236-81EB-4D48-AE44-FEC7C22FB453}"/>
    <dgm:cxn modelId="{7053EF64-6693-439B-803B-F1ABA9157A64}" type="presOf" srcId="{EF3A77C3-E154-406F-AD5A-81E101DD891E}" destId="{8A38EB0C-58EF-4518-A65B-2F7DCE36CF96}" srcOrd="0" destOrd="7" presId="urn:microsoft.com/office/officeart/2005/8/layout/hList1"/>
    <dgm:cxn modelId="{2E6BD7C6-0E4D-488E-93F4-4F655A7A5769}" srcId="{E2D6597C-2FE1-46CB-B76D-31920B417324}" destId="{92A0D770-AC58-4BEC-835D-C9BFCE4CC555}" srcOrd="5" destOrd="0" parTransId="{193CC1DA-0C1F-44EB-BB7D-D566A6616DE9}" sibTransId="{9FFB03A1-BBC5-42E3-BE18-5334FA1F074B}"/>
    <dgm:cxn modelId="{CD78194E-7C42-4839-B9BB-93C5EB6DEEB2}" type="presOf" srcId="{D4CE6255-8DF7-48C4-B355-E01601702D4D}" destId="{F6C331D7-4813-4942-9BA3-D17C3D8FCAC0}" srcOrd="0" destOrd="6" presId="urn:microsoft.com/office/officeart/2005/8/layout/hList1"/>
    <dgm:cxn modelId="{E1619A07-3A2A-44C1-9A0C-734D071D832B}" srcId="{152714A7-AFAD-4358-B792-B195F332BF3C}" destId="{18B5D8B1-5B87-49CD-9E93-AF82478895D8}" srcOrd="3" destOrd="0" parTransId="{F7DD208A-E388-4A9D-8A0A-304AE6596BD2}" sibTransId="{14C5ED42-5929-4714-B773-6F65078FF0C7}"/>
    <dgm:cxn modelId="{A7634D80-D244-407F-8D02-9A4365109BFA}" type="presOf" srcId="{66E16D53-A99B-4988-A349-DF6F3C5D4541}" destId="{E9D96213-4741-4C3C-903B-3154BB0BE07C}" srcOrd="0" destOrd="2" presId="urn:microsoft.com/office/officeart/2005/8/layout/hList1"/>
    <dgm:cxn modelId="{3E24940D-EE13-41EA-9978-F3C8C649E157}" srcId="{152714A7-AFAD-4358-B792-B195F332BF3C}" destId="{9763E70F-C310-4CBA-AC27-B47984C2EBF8}" srcOrd="6" destOrd="0" parTransId="{2A696A5B-FCAD-4625-8E6B-7F13F6DEC647}" sibTransId="{1C1C27E4-1AC7-4EFF-879B-A666AC10A809}"/>
    <dgm:cxn modelId="{B26809D4-D747-49BB-B87C-E09B1AEF7AEF}" srcId="{E2D6597C-2FE1-46CB-B76D-31920B417324}" destId="{B5276DC9-E03C-4383-9963-993AEA8F5E4C}" srcOrd="1" destOrd="0" parTransId="{7E7C9517-E4F3-4A3F-94E1-5EBA5D3E35D9}" sibTransId="{5FD1E0E0-95E7-48A7-BAAE-D9C283F6D474}"/>
    <dgm:cxn modelId="{D9D069B8-0D42-442D-B027-2E5AC37660EC}" srcId="{152714A7-AFAD-4358-B792-B195F332BF3C}" destId="{3DDA1D25-D29F-462E-BA49-F5396AB4AD63}" srcOrd="9" destOrd="0" parTransId="{498FD9A2-A2E5-4A98-9230-E290425EF3A3}" sibTransId="{44415E8E-FADF-46BF-9ED5-A7900BBD72E5}"/>
    <dgm:cxn modelId="{390132BE-C721-4370-B40B-A2B1F835CC26}" srcId="{7D840CAB-AB5C-4497-AC16-042027D92596}" destId="{D881B001-07F2-43B9-9636-E200A13E0CB4}" srcOrd="1" destOrd="0" parTransId="{BF4B1681-5255-49BD-9413-5AD3CB66C924}" sibTransId="{BAE96909-7795-48D2-B722-F9D7AE735EBD}"/>
    <dgm:cxn modelId="{9EA17368-8D0A-4AD0-BEBB-ECBB5737BC9D}" type="presOf" srcId="{E2D6597C-2FE1-46CB-B76D-31920B417324}" destId="{55BC4834-1232-499E-967C-BAD8486F3C82}" srcOrd="0" destOrd="0" presId="urn:microsoft.com/office/officeart/2005/8/layout/hList1"/>
    <dgm:cxn modelId="{13CECF12-0DEB-4A7D-9B80-9AF17560BF29}" type="presOf" srcId="{0CADCAD0-51A2-4BA3-8F74-FC152507D45B}" destId="{8A38EB0C-58EF-4518-A65B-2F7DCE36CF96}" srcOrd="0" destOrd="0" presId="urn:microsoft.com/office/officeart/2005/8/layout/hList1"/>
    <dgm:cxn modelId="{61BC53A5-F891-4491-AC9D-7105367CA028}" type="presOf" srcId="{152714A7-AFAD-4358-B792-B195F332BF3C}" destId="{67434B08-6920-4223-ADAF-10D6602043C5}" srcOrd="0" destOrd="0" presId="urn:microsoft.com/office/officeart/2005/8/layout/hList1"/>
    <dgm:cxn modelId="{06DF7DA0-3E41-453B-9FEC-34DABF71D031}" srcId="{152714A7-AFAD-4358-B792-B195F332BF3C}" destId="{6E6908F4-AAFF-4C92-9062-18CA8C3C45E5}" srcOrd="5" destOrd="0" parTransId="{E7B1C9D0-CFD2-4F59-9969-3FD626F97A46}" sibTransId="{A1E1ADD4-17C1-4C2E-A6FC-A7D60F3665AD}"/>
    <dgm:cxn modelId="{645F946D-00CE-487D-A046-F772D8F4F46B}" srcId="{E2D6597C-2FE1-46CB-B76D-31920B417324}" destId="{D4CE6255-8DF7-48C4-B355-E01601702D4D}" srcOrd="6" destOrd="0" parTransId="{712A8AAB-0978-4EC9-8594-046AFF8992EB}" sibTransId="{EC870D90-5606-443C-B03B-0515BE0D508C}"/>
    <dgm:cxn modelId="{14720481-2178-4E00-BE05-41C5739FFB7D}" srcId="{D881B001-07F2-43B9-9636-E200A13E0CB4}" destId="{4CC0AAB6-7BAE-4DEE-863B-77CAE3F058ED}" srcOrd="4" destOrd="0" parTransId="{AD356C21-2ABD-42B2-B3A8-B66DA523955B}" sibTransId="{CACF9A96-AD68-454E-B361-BD8E8E54005B}"/>
    <dgm:cxn modelId="{34C19E84-5B80-4929-AF7C-49B360808572}" srcId="{7D840CAB-AB5C-4497-AC16-042027D92596}" destId="{152714A7-AFAD-4358-B792-B195F332BF3C}" srcOrd="2" destOrd="0" parTransId="{3ABCA693-FE09-4B2F-AE73-7E437AE397E9}" sibTransId="{3699F374-B49C-4AF8-BB75-E2E055F9ACC4}"/>
    <dgm:cxn modelId="{613BC828-D572-4D33-83E6-EC8824CFFB13}" type="presOf" srcId="{BDE3FE00-6463-4D48-9056-B73F1CD205A4}" destId="{F6C331D7-4813-4942-9BA3-D17C3D8FCAC0}" srcOrd="0" destOrd="2" presId="urn:microsoft.com/office/officeart/2005/8/layout/hList1"/>
    <dgm:cxn modelId="{896A05B1-89EA-40E6-A97A-41A9C6CA0950}" type="presOf" srcId="{B71B4854-6A4B-4A44-BFD5-CF2D49256DBD}" destId="{F6C331D7-4813-4942-9BA3-D17C3D8FCAC0}" srcOrd="0" destOrd="3" presId="urn:microsoft.com/office/officeart/2005/8/layout/hList1"/>
    <dgm:cxn modelId="{8240C1EE-0F9B-40F6-814C-E8301D1008B6}" srcId="{E2D6597C-2FE1-46CB-B76D-31920B417324}" destId="{6FEDABF3-44BE-4356-9648-0D5613C4F8D2}" srcOrd="4" destOrd="0" parTransId="{330F0315-B327-4C33-964C-B57991F34615}" sibTransId="{5CD177ED-D58A-4685-BD40-A1540390E347}"/>
    <dgm:cxn modelId="{390FABBA-238C-4940-ADA4-19032F6CDDED}" type="presOf" srcId="{B792A34D-33AA-4B6D-80D8-BB07C66FFF87}" destId="{E9D96213-4741-4C3C-903B-3154BB0BE07C}" srcOrd="0" destOrd="1" presId="urn:microsoft.com/office/officeart/2005/8/layout/hList1"/>
    <dgm:cxn modelId="{60FB8926-1060-4DA4-8484-38598DB2DE03}" type="presOf" srcId="{B5276DC9-E03C-4383-9963-993AEA8F5E4C}" destId="{F6C331D7-4813-4942-9BA3-D17C3D8FCAC0}" srcOrd="0" destOrd="1" presId="urn:microsoft.com/office/officeart/2005/8/layout/hList1"/>
    <dgm:cxn modelId="{9634D2ED-424B-4A78-A02B-73BA19E35301}" type="presOf" srcId="{3DDA1D25-D29F-462E-BA49-F5396AB4AD63}" destId="{8A38EB0C-58EF-4518-A65B-2F7DCE36CF96}" srcOrd="0" destOrd="9" presId="urn:microsoft.com/office/officeart/2005/8/layout/hList1"/>
    <dgm:cxn modelId="{7A235A77-88FB-4829-97D7-6FCDC0E967B8}" srcId="{152714A7-AFAD-4358-B792-B195F332BF3C}" destId="{97F28AE1-531F-4634-A76D-51EC964D557F}" srcOrd="4" destOrd="0" parTransId="{74B63B7E-91B9-432B-98D4-5A24203AC7BD}" sibTransId="{8208F9CD-3B2B-4D4A-B1E5-E351F170B404}"/>
    <dgm:cxn modelId="{5BAB2FB1-E75A-4EF8-B54D-36A9CE1B438A}" type="presOf" srcId="{9763E70F-C310-4CBA-AC27-B47984C2EBF8}" destId="{8A38EB0C-58EF-4518-A65B-2F7DCE36CF96}" srcOrd="0" destOrd="6" presId="urn:microsoft.com/office/officeart/2005/8/layout/hList1"/>
    <dgm:cxn modelId="{A8872BDF-177C-4560-9C36-92C059972AC6}" type="presOf" srcId="{97F28AE1-531F-4634-A76D-51EC964D557F}" destId="{8A38EB0C-58EF-4518-A65B-2F7DCE36CF96}" srcOrd="0" destOrd="4" presId="urn:microsoft.com/office/officeart/2005/8/layout/hList1"/>
    <dgm:cxn modelId="{F72543C1-055F-4EEE-943B-B7FA613706E2}" type="presOf" srcId="{723D37B0-9A9F-4D2E-860F-067669B5C3F1}" destId="{E9D96213-4741-4C3C-903B-3154BB0BE07C}" srcOrd="0" destOrd="3" presId="urn:microsoft.com/office/officeart/2005/8/layout/hList1"/>
    <dgm:cxn modelId="{C9344689-8829-46AA-B695-1BB5EDB7BD89}" type="presOf" srcId="{4CC0AAB6-7BAE-4DEE-863B-77CAE3F058ED}" destId="{E9D96213-4741-4C3C-903B-3154BB0BE07C}" srcOrd="0" destOrd="4" presId="urn:microsoft.com/office/officeart/2005/8/layout/hList1"/>
    <dgm:cxn modelId="{D80204F8-4ABB-4E96-9081-8ADC66B1A79D}" srcId="{152714A7-AFAD-4358-B792-B195F332BF3C}" destId="{07504332-4897-4E54-AB94-27914E75377A}" srcOrd="1" destOrd="0" parTransId="{51BC6C40-01A0-463F-A064-62049C4A6A44}" sibTransId="{F49FC986-D651-452D-913D-163ECC8C0732}"/>
    <dgm:cxn modelId="{23DD168E-73EF-4374-8BAB-3671C5D3E013}" type="presOf" srcId="{99836C46-A1D7-441C-9113-69AB2B254997}" destId="{F6C331D7-4813-4942-9BA3-D17C3D8FCAC0}" srcOrd="0" destOrd="0" presId="urn:microsoft.com/office/officeart/2005/8/layout/hList1"/>
    <dgm:cxn modelId="{17E8C298-AD7E-4DD1-B8F6-100990CEF6B7}" srcId="{D881B001-07F2-43B9-9636-E200A13E0CB4}" destId="{B792A34D-33AA-4B6D-80D8-BB07C66FFF87}" srcOrd="1" destOrd="0" parTransId="{C27BF39B-3C47-4E9F-B697-5A85D5AE74D7}" sibTransId="{A58FBA1D-153B-410A-A9F1-555DCE298A18}"/>
    <dgm:cxn modelId="{0A63347A-F3CE-42FE-A3A8-2BF5B74A9D9A}" srcId="{E2D6597C-2FE1-46CB-B76D-31920B417324}" destId="{B71B4854-6A4B-4A44-BFD5-CF2D49256DBD}" srcOrd="3" destOrd="0" parTransId="{FF12CA31-2634-4702-ACC0-81FF79DDEC93}" sibTransId="{8514929F-4A8E-4687-BFE3-7DDFC869FD5D}"/>
    <dgm:cxn modelId="{A62CE3DA-6C7B-4EA2-8EF6-307A36A6C287}" srcId="{D881B001-07F2-43B9-9636-E200A13E0CB4}" destId="{CD127C4D-A0D4-466E-A04A-CDDBB6A2B282}" srcOrd="5" destOrd="0" parTransId="{62CC92E1-FD6D-49B8-8986-51FF62738DC4}" sibTransId="{48D1931D-656B-47C5-B97F-337B5D8F3E2C}"/>
    <dgm:cxn modelId="{D59537EB-FA6A-45EB-A8FD-03EB62AC9CB6}" srcId="{152714A7-AFAD-4358-B792-B195F332BF3C}" destId="{EF3A77C3-E154-406F-AD5A-81E101DD891E}" srcOrd="7" destOrd="0" parTransId="{CFCFDF44-C145-4224-8A74-027DEBCC7302}" sibTransId="{FA768AE1-33FB-4603-9806-33782479B746}"/>
    <dgm:cxn modelId="{98D100B7-52B6-43AD-B739-5629DD74F564}" type="presOf" srcId="{26335C43-7BD3-4287-BA0E-1DB59D55E3FD}" destId="{8A38EB0C-58EF-4518-A65B-2F7DCE36CF96}" srcOrd="0" destOrd="8" presId="urn:microsoft.com/office/officeart/2005/8/layout/hList1"/>
    <dgm:cxn modelId="{458F4483-ACAD-4035-956D-4E15AE19D768}" type="presOf" srcId="{CD127C4D-A0D4-466E-A04A-CDDBB6A2B282}" destId="{E9D96213-4741-4C3C-903B-3154BB0BE07C}" srcOrd="0" destOrd="5" presId="urn:microsoft.com/office/officeart/2005/8/layout/hList1"/>
    <dgm:cxn modelId="{7B0EE321-F2A7-4AF4-A771-B9EE92B96067}" type="presOf" srcId="{6E6908F4-AAFF-4C92-9062-18CA8C3C45E5}" destId="{8A38EB0C-58EF-4518-A65B-2F7DCE36CF96}" srcOrd="0" destOrd="5" presId="urn:microsoft.com/office/officeart/2005/8/layout/hList1"/>
    <dgm:cxn modelId="{84300BC8-1F77-48A8-A19B-C96A8EB885AA}" srcId="{152714A7-AFAD-4358-B792-B195F332BF3C}" destId="{26335C43-7BD3-4287-BA0E-1DB59D55E3FD}" srcOrd="8" destOrd="0" parTransId="{189D853A-AFCA-4E0D-8E3F-BC31F706F1B6}" sibTransId="{B8DA742D-402B-4673-890C-0784DCCDB0DE}"/>
    <dgm:cxn modelId="{37F6D860-F4C9-4FBB-9D5F-2E24BC7BC44A}" srcId="{D881B001-07F2-43B9-9636-E200A13E0CB4}" destId="{1CD4195B-80FB-4505-A060-91BACBC288D2}" srcOrd="6" destOrd="0" parTransId="{D6467932-CBF6-4A3B-853A-EE07E827C9A5}" sibTransId="{48352EAA-B9CD-41FA-88AB-4EF9851DEB94}"/>
    <dgm:cxn modelId="{1F4800E4-7243-49B3-9DEB-32FF85209559}" type="presOf" srcId="{92A0D770-AC58-4BEC-835D-C9BFCE4CC555}" destId="{F6C331D7-4813-4942-9BA3-D17C3D8FCAC0}" srcOrd="0" destOrd="5" presId="urn:microsoft.com/office/officeart/2005/8/layout/hList1"/>
    <dgm:cxn modelId="{13FFA2A5-F2FE-4CB6-BF05-BD226316D205}" type="presOf" srcId="{65493253-C382-453E-88E3-85298B63E25F}" destId="{8A38EB0C-58EF-4518-A65B-2F7DCE36CF96}" srcOrd="0" destOrd="10" presId="urn:microsoft.com/office/officeart/2005/8/layout/hList1"/>
    <dgm:cxn modelId="{3B101616-C974-41A7-8566-EF63FDB05ABC}" srcId="{152714A7-AFAD-4358-B792-B195F332BF3C}" destId="{0CADCAD0-51A2-4BA3-8F74-FC152507D45B}" srcOrd="0" destOrd="0" parTransId="{980973B8-78EF-423F-9CCA-0635F7E438EF}" sibTransId="{DF5FBD78-A79B-4133-A2A8-568B0779750D}"/>
    <dgm:cxn modelId="{0EA106A4-2F26-429D-A764-93C41AF4F460}" srcId="{E2D6597C-2FE1-46CB-B76D-31920B417324}" destId="{99836C46-A1D7-441C-9113-69AB2B254997}" srcOrd="0" destOrd="0" parTransId="{7FDA74C0-86F7-4968-8AF2-7D1EBB78A965}" sibTransId="{298D4234-085C-4F58-8337-B3253F0C3B06}"/>
    <dgm:cxn modelId="{57DCF359-E872-4FC5-8A73-8A890327AD7A}" type="presOf" srcId="{18B5D8B1-5B87-49CD-9E93-AF82478895D8}" destId="{8A38EB0C-58EF-4518-A65B-2F7DCE36CF96}" srcOrd="0" destOrd="3" presId="urn:microsoft.com/office/officeart/2005/8/layout/hList1"/>
    <dgm:cxn modelId="{47BFD87A-8343-4C81-829B-1E0DE417C08B}" srcId="{D881B001-07F2-43B9-9636-E200A13E0CB4}" destId="{B7E617B9-B0E4-4C2C-BD1E-88589BA39D10}" srcOrd="0" destOrd="0" parTransId="{0A267AE9-6A85-492D-BB82-9E2868D2B037}" sibTransId="{E93E6E73-5F39-42F1-A955-F9070FD7A290}"/>
    <dgm:cxn modelId="{8E3D223D-CA89-49E9-A546-CEBDFB0D1253}" srcId="{152714A7-AFAD-4358-B792-B195F332BF3C}" destId="{65493253-C382-453E-88E3-85298B63E25F}" srcOrd="10" destOrd="0" parTransId="{9DE8912E-70F2-4FAE-9A64-AD66EF986990}" sibTransId="{3CC1235B-EA9D-4832-B091-B719CB684760}"/>
    <dgm:cxn modelId="{BEA774E4-D17C-490A-869D-FA0F10D0DB8D}" type="presOf" srcId="{6FEDABF3-44BE-4356-9648-0D5613C4F8D2}" destId="{F6C331D7-4813-4942-9BA3-D17C3D8FCAC0}" srcOrd="0" destOrd="4" presId="urn:microsoft.com/office/officeart/2005/8/layout/hList1"/>
    <dgm:cxn modelId="{11905AB3-F418-4BD9-A026-8337A0066419}" srcId="{D881B001-07F2-43B9-9636-E200A13E0CB4}" destId="{66E16D53-A99B-4988-A349-DF6F3C5D4541}" srcOrd="2" destOrd="0" parTransId="{8A147000-F94C-457A-80A0-F21F9480B8AC}" sibTransId="{017C9CAE-14F0-4A90-B623-28E95AF59FD5}"/>
    <dgm:cxn modelId="{6D883CA1-B3F9-45B6-8DBD-41C752BAF789}" type="presOf" srcId="{D881B001-07F2-43B9-9636-E200A13E0CB4}" destId="{0347FC8C-EA62-4130-AEBA-3A05FAE24F24}" srcOrd="0" destOrd="0" presId="urn:microsoft.com/office/officeart/2005/8/layout/hList1"/>
    <dgm:cxn modelId="{938E5BC1-6852-4FF3-9A68-A718D8FBACCC}" type="presOf" srcId="{B7E617B9-B0E4-4C2C-BD1E-88589BA39D10}" destId="{E9D96213-4741-4C3C-903B-3154BB0BE07C}" srcOrd="0" destOrd="0" presId="urn:microsoft.com/office/officeart/2005/8/layout/hList1"/>
    <dgm:cxn modelId="{2D0C5298-970B-4522-A7DD-B154FBDC7AF1}" type="presParOf" srcId="{A326DC97-F490-4DB8-81C6-67D95C1534D0}" destId="{6081ED7D-0369-45CD-B4EF-A6C77B0DD128}" srcOrd="0" destOrd="0" presId="urn:microsoft.com/office/officeart/2005/8/layout/hList1"/>
    <dgm:cxn modelId="{4446EC54-D448-4718-A18D-8AA556994324}" type="presParOf" srcId="{6081ED7D-0369-45CD-B4EF-A6C77B0DD128}" destId="{55BC4834-1232-499E-967C-BAD8486F3C82}" srcOrd="0" destOrd="0" presId="urn:microsoft.com/office/officeart/2005/8/layout/hList1"/>
    <dgm:cxn modelId="{23643D2E-4A40-43CD-ABA8-3F50424D74D4}" type="presParOf" srcId="{6081ED7D-0369-45CD-B4EF-A6C77B0DD128}" destId="{F6C331D7-4813-4942-9BA3-D17C3D8FCAC0}" srcOrd="1" destOrd="0" presId="urn:microsoft.com/office/officeart/2005/8/layout/hList1"/>
    <dgm:cxn modelId="{A065B238-6F00-4517-A927-77124822FD9C}" type="presParOf" srcId="{A326DC97-F490-4DB8-81C6-67D95C1534D0}" destId="{3C0680CF-2962-48D1-8F6B-7702167AD4A0}" srcOrd="1" destOrd="0" presId="urn:microsoft.com/office/officeart/2005/8/layout/hList1"/>
    <dgm:cxn modelId="{A03C7FCC-AA0E-418E-B8A1-495EC07C2FE2}" type="presParOf" srcId="{A326DC97-F490-4DB8-81C6-67D95C1534D0}" destId="{6F5AF38E-5433-4D31-A12A-88A98D212562}" srcOrd="2" destOrd="0" presId="urn:microsoft.com/office/officeart/2005/8/layout/hList1"/>
    <dgm:cxn modelId="{19F71320-9A70-4365-AB84-1DFDDEE97EC0}" type="presParOf" srcId="{6F5AF38E-5433-4D31-A12A-88A98D212562}" destId="{0347FC8C-EA62-4130-AEBA-3A05FAE24F24}" srcOrd="0" destOrd="0" presId="urn:microsoft.com/office/officeart/2005/8/layout/hList1"/>
    <dgm:cxn modelId="{84D3740A-749E-4CCB-8D72-D14C74208AF0}" type="presParOf" srcId="{6F5AF38E-5433-4D31-A12A-88A98D212562}" destId="{E9D96213-4741-4C3C-903B-3154BB0BE07C}" srcOrd="1" destOrd="0" presId="urn:microsoft.com/office/officeart/2005/8/layout/hList1"/>
    <dgm:cxn modelId="{4375A9F8-6165-44ED-8358-29D978478987}" type="presParOf" srcId="{A326DC97-F490-4DB8-81C6-67D95C1534D0}" destId="{0784ED4D-EC45-43CE-8A1A-127D4E408428}" srcOrd="3" destOrd="0" presId="urn:microsoft.com/office/officeart/2005/8/layout/hList1"/>
    <dgm:cxn modelId="{4302695A-AAF1-4B3D-A6B1-9583328E93ED}" type="presParOf" srcId="{A326DC97-F490-4DB8-81C6-67D95C1534D0}" destId="{B26C4D31-61AA-44C8-BA81-4CF21F3D9AA1}" srcOrd="4" destOrd="0" presId="urn:microsoft.com/office/officeart/2005/8/layout/hList1"/>
    <dgm:cxn modelId="{19D7AFE9-2F5C-482D-AAA9-8BD0C0BFD7E0}" type="presParOf" srcId="{B26C4D31-61AA-44C8-BA81-4CF21F3D9AA1}" destId="{67434B08-6920-4223-ADAF-10D6602043C5}" srcOrd="0" destOrd="0" presId="urn:microsoft.com/office/officeart/2005/8/layout/hList1"/>
    <dgm:cxn modelId="{2142DCCB-44FB-4AC0-AC12-1EDA74B4AED1}" type="presParOf" srcId="{B26C4D31-61AA-44C8-BA81-4CF21F3D9AA1}" destId="{8A38EB0C-58EF-4518-A65B-2F7DCE36CF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1F4DED-D44C-434E-9A22-DCED40A3435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7D8F1DF0-2C3E-40A7-8E95-E2CC66895F8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/>
            <a:t>Plan de Desarrollo Lineamiento No. 4 </a:t>
          </a:r>
          <a:endParaRPr lang="es-CO" dirty="0"/>
        </a:p>
      </dgm:t>
    </dgm:pt>
    <dgm:pt modelId="{ADEC965D-E09F-477F-B5D3-C938E5AD2EC7}" type="parTrans" cxnId="{283375E2-FF4A-428F-BB4F-EAD59633B296}">
      <dgm:prSet/>
      <dgm:spPr/>
      <dgm:t>
        <a:bodyPr/>
        <a:lstStyle/>
        <a:p>
          <a:endParaRPr lang="es-CO"/>
        </a:p>
      </dgm:t>
    </dgm:pt>
    <dgm:pt modelId="{2D0C29EB-3C28-42F4-BBE8-D12D681BA1F5}" type="sibTrans" cxnId="{283375E2-FF4A-428F-BB4F-EAD59633B296}">
      <dgm:prSet/>
      <dgm:spPr/>
      <dgm:t>
        <a:bodyPr/>
        <a:lstStyle/>
        <a:p>
          <a:endParaRPr lang="es-CO"/>
        </a:p>
      </dgm:t>
    </dgm:pt>
    <dgm:pt modelId="{660DE856-9A66-4C10-86B1-12406710951E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996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/>
            <a:t>Meta 2016</a:t>
          </a:r>
          <a:endParaRPr lang="es-CO" dirty="0"/>
        </a:p>
      </dgm:t>
    </dgm:pt>
    <dgm:pt modelId="{E68066D2-05B4-43A4-BA44-5F8CE8ECAB9B}" type="parTrans" cxnId="{BE8761CF-6ED7-428C-8DA5-2EFAEF27A93B}">
      <dgm:prSet/>
      <dgm:spPr/>
      <dgm:t>
        <a:bodyPr/>
        <a:lstStyle/>
        <a:p>
          <a:endParaRPr lang="es-CO"/>
        </a:p>
      </dgm:t>
    </dgm:pt>
    <dgm:pt modelId="{1659B278-1424-4B8D-94F0-1E78FAC4CA57}" type="sibTrans" cxnId="{BE8761CF-6ED7-428C-8DA5-2EFAEF27A93B}">
      <dgm:prSet/>
      <dgm:spPr/>
      <dgm:t>
        <a:bodyPr/>
        <a:lstStyle/>
        <a:p>
          <a:endParaRPr lang="es-CO"/>
        </a:p>
      </dgm:t>
    </dgm:pt>
    <dgm:pt modelId="{1E493744-8368-413E-8E1A-C08AD0ACDDB5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kumimoji="0" lang="es-CO" altLang="es-CO" i="0" u="none" strike="noStrike" cap="none" normalizeH="0" baseline="0" dirty="0" smtClean="0">
              <a:ln/>
              <a:effectLst/>
              <a:ea typeface="Calibri" panose="020F0502020204030204" pitchFamily="34" charset="0"/>
              <a:cs typeface="Arial" panose="020B0604020202020204" pitchFamily="34" charset="0"/>
            </a:rPr>
            <a:t>10% DE LA COMUNIDAD PARTICIPANDO EN ACTIVIDADES DE BIENESTAR UNIVERSITARIO </a:t>
          </a:r>
          <a:endParaRPr lang="es-CO" dirty="0"/>
        </a:p>
      </dgm:t>
    </dgm:pt>
    <dgm:pt modelId="{DEA7CBA5-66BD-4AF8-8447-2235C5CCF3AB}" type="parTrans" cxnId="{BAC17522-2FEC-4732-A941-3CF2048CEE33}">
      <dgm:prSet/>
      <dgm:spPr/>
      <dgm:t>
        <a:bodyPr/>
        <a:lstStyle/>
        <a:p>
          <a:endParaRPr lang="es-CO"/>
        </a:p>
      </dgm:t>
    </dgm:pt>
    <dgm:pt modelId="{0B57C549-449B-4584-B742-C428FEF2F19E}" type="sibTrans" cxnId="{BAC17522-2FEC-4732-A941-3CF2048CEE33}">
      <dgm:prSet/>
      <dgm:spPr/>
      <dgm:t>
        <a:bodyPr/>
        <a:lstStyle/>
        <a:p>
          <a:endParaRPr lang="es-CO"/>
        </a:p>
      </dgm:t>
    </dgm:pt>
    <dgm:pt modelId="{E95A99AC-52B6-49F1-AFF4-A476D98A6DB9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r>
            <a:rPr lang="es-CO" sz="2400" b="1" dirty="0" smtClean="0">
              <a:latin typeface="+mn-lt"/>
            </a:rPr>
            <a:t>BIENESTAR UNIVERSITARIO</a:t>
          </a:r>
          <a:endParaRPr lang="es-CO" sz="2400" dirty="0"/>
        </a:p>
      </dgm:t>
    </dgm:pt>
    <dgm:pt modelId="{C11E8218-2431-4786-8429-C901ADB29F93}" type="parTrans" cxnId="{35488B8F-4FC0-482B-91AB-0A8693825702}">
      <dgm:prSet/>
      <dgm:spPr/>
      <dgm:t>
        <a:bodyPr/>
        <a:lstStyle/>
        <a:p>
          <a:endParaRPr lang="es-CO"/>
        </a:p>
      </dgm:t>
    </dgm:pt>
    <dgm:pt modelId="{1E07F90E-C7D6-46AF-865A-96AD58DDDCFE}" type="sibTrans" cxnId="{35488B8F-4FC0-482B-91AB-0A8693825702}">
      <dgm:prSet/>
      <dgm:spPr/>
      <dgm:t>
        <a:bodyPr/>
        <a:lstStyle/>
        <a:p>
          <a:endParaRPr lang="es-CO"/>
        </a:p>
      </dgm:t>
    </dgm:pt>
    <dgm:pt modelId="{619E1ABD-D18D-4A48-AF06-745ED664F203}" type="pres">
      <dgm:prSet presAssocID="{E31F4DED-D44C-434E-9A22-DCED40A343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950AE77-6086-4F61-9896-284BC608863F}" type="pres">
      <dgm:prSet presAssocID="{7D8F1DF0-2C3E-40A7-8E95-E2CC66895F8B}" presName="linNode" presStyleCnt="0"/>
      <dgm:spPr/>
      <dgm:t>
        <a:bodyPr/>
        <a:lstStyle/>
        <a:p>
          <a:endParaRPr lang="es-CO"/>
        </a:p>
      </dgm:t>
    </dgm:pt>
    <dgm:pt modelId="{C52E814F-24B0-4166-A6B6-E942E7BEC606}" type="pres">
      <dgm:prSet presAssocID="{7D8F1DF0-2C3E-40A7-8E95-E2CC66895F8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0B31C7-B0F7-4DE9-90EC-D6479D9B8EF9}" type="pres">
      <dgm:prSet presAssocID="{7D8F1DF0-2C3E-40A7-8E95-E2CC66895F8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6672C1-EEED-4DFE-A8AD-61AF9C7F81DD}" type="pres">
      <dgm:prSet presAssocID="{2D0C29EB-3C28-42F4-BBE8-D12D681BA1F5}" presName="spacing" presStyleCnt="0"/>
      <dgm:spPr/>
      <dgm:t>
        <a:bodyPr/>
        <a:lstStyle/>
        <a:p>
          <a:endParaRPr lang="es-CO"/>
        </a:p>
      </dgm:t>
    </dgm:pt>
    <dgm:pt modelId="{3F7AC577-1D6D-4C6A-8F23-AFA49BCB8559}" type="pres">
      <dgm:prSet presAssocID="{660DE856-9A66-4C10-86B1-12406710951E}" presName="linNode" presStyleCnt="0"/>
      <dgm:spPr/>
      <dgm:t>
        <a:bodyPr/>
        <a:lstStyle/>
        <a:p>
          <a:endParaRPr lang="es-CO"/>
        </a:p>
      </dgm:t>
    </dgm:pt>
    <dgm:pt modelId="{12C87F74-5FD5-4A89-8AB9-F1CE85302C90}" type="pres">
      <dgm:prSet presAssocID="{660DE856-9A66-4C10-86B1-12406710951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F23DA4-3535-4731-AD12-BAA216FE8C2F}" type="pres">
      <dgm:prSet presAssocID="{660DE856-9A66-4C10-86B1-12406710951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00AE361-1727-4B94-A35D-19A4DE68B71D}" type="presOf" srcId="{1E493744-8368-413E-8E1A-C08AD0ACDDB5}" destId="{1DF23DA4-3535-4731-AD12-BAA216FE8C2F}" srcOrd="0" destOrd="0" presId="urn:microsoft.com/office/officeart/2005/8/layout/vList6"/>
    <dgm:cxn modelId="{283375E2-FF4A-428F-BB4F-EAD59633B296}" srcId="{E31F4DED-D44C-434E-9A22-DCED40A3435C}" destId="{7D8F1DF0-2C3E-40A7-8E95-E2CC66895F8B}" srcOrd="0" destOrd="0" parTransId="{ADEC965D-E09F-477F-B5D3-C938E5AD2EC7}" sibTransId="{2D0C29EB-3C28-42F4-BBE8-D12D681BA1F5}"/>
    <dgm:cxn modelId="{F062325A-9D73-4DB8-A92C-72B20565324D}" type="presOf" srcId="{660DE856-9A66-4C10-86B1-12406710951E}" destId="{12C87F74-5FD5-4A89-8AB9-F1CE85302C90}" srcOrd="0" destOrd="0" presId="urn:microsoft.com/office/officeart/2005/8/layout/vList6"/>
    <dgm:cxn modelId="{A699AC35-D15C-4B49-8B98-0B9695BC0435}" type="presOf" srcId="{7D8F1DF0-2C3E-40A7-8E95-E2CC66895F8B}" destId="{C52E814F-24B0-4166-A6B6-E942E7BEC606}" srcOrd="0" destOrd="0" presId="urn:microsoft.com/office/officeart/2005/8/layout/vList6"/>
    <dgm:cxn modelId="{35488B8F-4FC0-482B-91AB-0A8693825702}" srcId="{7D8F1DF0-2C3E-40A7-8E95-E2CC66895F8B}" destId="{E95A99AC-52B6-49F1-AFF4-A476D98A6DB9}" srcOrd="0" destOrd="0" parTransId="{C11E8218-2431-4786-8429-C901ADB29F93}" sibTransId="{1E07F90E-C7D6-46AF-865A-96AD58DDDCFE}"/>
    <dgm:cxn modelId="{BAC17522-2FEC-4732-A941-3CF2048CEE33}" srcId="{660DE856-9A66-4C10-86B1-12406710951E}" destId="{1E493744-8368-413E-8E1A-C08AD0ACDDB5}" srcOrd="0" destOrd="0" parTransId="{DEA7CBA5-66BD-4AF8-8447-2235C5CCF3AB}" sibTransId="{0B57C549-449B-4584-B742-C428FEF2F19E}"/>
    <dgm:cxn modelId="{B60CB7D7-8DF5-463F-A2EB-5F3F9FB1D59D}" type="presOf" srcId="{E31F4DED-D44C-434E-9A22-DCED40A3435C}" destId="{619E1ABD-D18D-4A48-AF06-745ED664F203}" srcOrd="0" destOrd="0" presId="urn:microsoft.com/office/officeart/2005/8/layout/vList6"/>
    <dgm:cxn modelId="{BE8761CF-6ED7-428C-8DA5-2EFAEF27A93B}" srcId="{E31F4DED-D44C-434E-9A22-DCED40A3435C}" destId="{660DE856-9A66-4C10-86B1-12406710951E}" srcOrd="1" destOrd="0" parTransId="{E68066D2-05B4-43A4-BA44-5F8CE8ECAB9B}" sibTransId="{1659B278-1424-4B8D-94F0-1E78FAC4CA57}"/>
    <dgm:cxn modelId="{49A97B02-4A84-4CFD-AEDD-8149F6F4D858}" type="presOf" srcId="{E95A99AC-52B6-49F1-AFF4-A476D98A6DB9}" destId="{250B31C7-B0F7-4DE9-90EC-D6479D9B8EF9}" srcOrd="0" destOrd="0" presId="urn:microsoft.com/office/officeart/2005/8/layout/vList6"/>
    <dgm:cxn modelId="{3577DD54-FA11-42AF-9730-5B54CDDE0908}" type="presParOf" srcId="{619E1ABD-D18D-4A48-AF06-745ED664F203}" destId="{8950AE77-6086-4F61-9896-284BC608863F}" srcOrd="0" destOrd="0" presId="urn:microsoft.com/office/officeart/2005/8/layout/vList6"/>
    <dgm:cxn modelId="{1D4D9279-CEF9-43D9-AA8C-9AF7ADBCE8C7}" type="presParOf" srcId="{8950AE77-6086-4F61-9896-284BC608863F}" destId="{C52E814F-24B0-4166-A6B6-E942E7BEC606}" srcOrd="0" destOrd="0" presId="urn:microsoft.com/office/officeart/2005/8/layout/vList6"/>
    <dgm:cxn modelId="{E4C5E2ED-B9E2-45AC-A8BD-530A28F53FCB}" type="presParOf" srcId="{8950AE77-6086-4F61-9896-284BC608863F}" destId="{250B31C7-B0F7-4DE9-90EC-D6479D9B8EF9}" srcOrd="1" destOrd="0" presId="urn:microsoft.com/office/officeart/2005/8/layout/vList6"/>
    <dgm:cxn modelId="{D1653D9B-AD2B-40C7-AB72-090616BAFFBF}" type="presParOf" srcId="{619E1ABD-D18D-4A48-AF06-745ED664F203}" destId="{EC6672C1-EEED-4DFE-A8AD-61AF9C7F81DD}" srcOrd="1" destOrd="0" presId="urn:microsoft.com/office/officeart/2005/8/layout/vList6"/>
    <dgm:cxn modelId="{CD947A61-DFEE-4C09-A07B-880A51319EFA}" type="presParOf" srcId="{619E1ABD-D18D-4A48-AF06-745ED664F203}" destId="{3F7AC577-1D6D-4C6A-8F23-AFA49BCB8559}" srcOrd="2" destOrd="0" presId="urn:microsoft.com/office/officeart/2005/8/layout/vList6"/>
    <dgm:cxn modelId="{FD0F5F30-8F86-4AB5-94C4-648F84722BE3}" type="presParOf" srcId="{3F7AC577-1D6D-4C6A-8F23-AFA49BCB8559}" destId="{12C87F74-5FD5-4A89-8AB9-F1CE85302C90}" srcOrd="0" destOrd="0" presId="urn:microsoft.com/office/officeart/2005/8/layout/vList6"/>
    <dgm:cxn modelId="{7C33F30A-12AB-41CB-8796-5B6002E6E56C}" type="presParOf" srcId="{3F7AC577-1D6D-4C6A-8F23-AFA49BCB8559}" destId="{1DF23DA4-3535-4731-AD12-BAA216FE8C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31C7-B0F7-4DE9-90EC-D6479D9B8EF9}">
      <dsp:nvSpPr>
        <dsp:cNvPr id="0" name=""/>
        <dsp:cNvSpPr/>
      </dsp:nvSpPr>
      <dsp:spPr>
        <a:xfrm>
          <a:off x="2705295" y="238"/>
          <a:ext cx="3971187" cy="9916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b="1" kern="1200" dirty="0" smtClean="0"/>
            <a:t>CALIDAD Y AMPLIACIÓN      DE COBERTURA </a:t>
          </a:r>
          <a:endParaRPr lang="es-CO" sz="2500" b="1" kern="1200" dirty="0"/>
        </a:p>
      </dsp:txBody>
      <dsp:txXfrm>
        <a:off x="2705295" y="124191"/>
        <a:ext cx="3599328" cy="743717"/>
      </dsp:txXfrm>
    </dsp:sp>
    <dsp:sp modelId="{C52E814F-24B0-4166-A6B6-E942E7BEC606}">
      <dsp:nvSpPr>
        <dsp:cNvPr id="0" name=""/>
        <dsp:cNvSpPr/>
      </dsp:nvSpPr>
      <dsp:spPr>
        <a:xfrm>
          <a:off x="26657" y="4505"/>
          <a:ext cx="2678637" cy="983090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Plan de Desarrollo Lineamiento No. 1 </a:t>
          </a:r>
          <a:endParaRPr lang="es-CO" sz="2500" kern="1200" dirty="0"/>
        </a:p>
      </dsp:txBody>
      <dsp:txXfrm>
        <a:off x="74647" y="52495"/>
        <a:ext cx="2582657" cy="887110"/>
      </dsp:txXfrm>
    </dsp:sp>
    <dsp:sp modelId="{1CFBD691-268B-4589-B0A0-1916CF494B4E}">
      <dsp:nvSpPr>
        <dsp:cNvPr id="0" name=""/>
        <dsp:cNvSpPr/>
      </dsp:nvSpPr>
      <dsp:spPr>
        <a:xfrm>
          <a:off x="2681256" y="901486"/>
          <a:ext cx="4021884" cy="9830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3061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65AFA-78AC-43BA-8CF3-0BD3E2988319}">
      <dsp:nvSpPr>
        <dsp:cNvPr id="0" name=""/>
        <dsp:cNvSpPr/>
      </dsp:nvSpPr>
      <dsp:spPr>
        <a:xfrm>
          <a:off x="3236007" y="1054632"/>
          <a:ext cx="2681256" cy="64822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Incremento 8%</a:t>
          </a:r>
          <a:endParaRPr lang="es-CO" sz="2500" kern="1200" dirty="0"/>
        </a:p>
      </dsp:txBody>
      <dsp:txXfrm>
        <a:off x="3267651" y="1086276"/>
        <a:ext cx="2617968" cy="5849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31C7-B0F7-4DE9-90EC-D6479D9B8EF9}">
      <dsp:nvSpPr>
        <dsp:cNvPr id="0" name=""/>
        <dsp:cNvSpPr/>
      </dsp:nvSpPr>
      <dsp:spPr>
        <a:xfrm>
          <a:off x="2595320" y="0"/>
          <a:ext cx="3892980" cy="11130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b="1" kern="1200" smtClean="0">
              <a:latin typeface="+mn-lt"/>
            </a:rPr>
            <a:t>MODERNIZACIÓN Y GESTIÓN</a:t>
          </a:r>
          <a:endParaRPr lang="es-CO" sz="2800" kern="1200" dirty="0"/>
        </a:p>
      </dsp:txBody>
      <dsp:txXfrm>
        <a:off x="2595320" y="139133"/>
        <a:ext cx="3475580" cy="834801"/>
      </dsp:txXfrm>
    </dsp:sp>
    <dsp:sp modelId="{C52E814F-24B0-4166-A6B6-E942E7BEC606}">
      <dsp:nvSpPr>
        <dsp:cNvPr id="0" name=""/>
        <dsp:cNvSpPr/>
      </dsp:nvSpPr>
      <dsp:spPr>
        <a:xfrm>
          <a:off x="0" y="0"/>
          <a:ext cx="2595320" cy="1113067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Plan de Desarrollo Lineamiento No. 5 </a:t>
          </a:r>
          <a:endParaRPr lang="es-CO" sz="2400" kern="1200" dirty="0"/>
        </a:p>
      </dsp:txBody>
      <dsp:txXfrm>
        <a:off x="54335" y="54335"/>
        <a:ext cx="2486650" cy="10043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E7C32-B4E2-401C-B648-856253B83E57}">
      <dsp:nvSpPr>
        <dsp:cNvPr id="0" name=""/>
        <dsp:cNvSpPr/>
      </dsp:nvSpPr>
      <dsp:spPr>
        <a:xfrm rot="5400000">
          <a:off x="-193132" y="136649"/>
          <a:ext cx="1680638" cy="14123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EDIFICIO ADMNISTRATIVO BLOQUE -E</a:t>
          </a:r>
          <a:endParaRPr lang="es-CO" sz="1400" b="1" kern="1200" dirty="0">
            <a:solidFill>
              <a:schemeClr val="bg1"/>
            </a:solidFill>
          </a:endParaRPr>
        </a:p>
      </dsp:txBody>
      <dsp:txXfrm rot="-5400000">
        <a:off x="-58963" y="708632"/>
        <a:ext cx="1412301" cy="268337"/>
      </dsp:txXfrm>
    </dsp:sp>
    <dsp:sp modelId="{410F807C-7904-4E7B-83D2-14F472F42F2F}">
      <dsp:nvSpPr>
        <dsp:cNvPr id="0" name=""/>
        <dsp:cNvSpPr/>
      </dsp:nvSpPr>
      <dsp:spPr>
        <a:xfrm rot="5400000">
          <a:off x="4407723" y="-3169831"/>
          <a:ext cx="1092989" cy="7437614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175" rIns="3175" bIns="317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Finalizada 1 etapa por valor de $2.086.059.302, actualmente se encuentra en proceso de licitación por valor de $2.566.433.988 Con recursos CREE 2016, y se tiene asegurada la terminación con recursos nación y propios 2017,</a:t>
          </a:r>
          <a:endParaRPr lang="es-CO" sz="1100" kern="1200" dirty="0"/>
        </a:p>
      </dsp:txBody>
      <dsp:txXfrm rot="-5400000">
        <a:off x="1235411" y="55836"/>
        <a:ext cx="7384259" cy="986279"/>
      </dsp:txXfrm>
    </dsp:sp>
    <dsp:sp modelId="{ABBC3ED2-9ADD-4D30-8270-2EBDC42B63E0}">
      <dsp:nvSpPr>
        <dsp:cNvPr id="0" name=""/>
        <dsp:cNvSpPr/>
      </dsp:nvSpPr>
      <dsp:spPr>
        <a:xfrm rot="5400000">
          <a:off x="-316859" y="1785135"/>
          <a:ext cx="1680638" cy="1164847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BIBLIOTECA</a:t>
          </a:r>
        </a:p>
      </dsp:txBody>
      <dsp:txXfrm rot="-5400000">
        <a:off x="-58963" y="2109664"/>
        <a:ext cx="1164847" cy="515791"/>
      </dsp:txXfrm>
    </dsp:sp>
    <dsp:sp modelId="{93ED3CD9-7FC1-4EDA-8041-54107B57977E}">
      <dsp:nvSpPr>
        <dsp:cNvPr id="0" name=""/>
        <dsp:cNvSpPr/>
      </dsp:nvSpPr>
      <dsp:spPr>
        <a:xfrm rot="5400000">
          <a:off x="4210604" y="-1521716"/>
          <a:ext cx="1151711" cy="7307828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b="1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b="1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b="1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b="1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b="1" kern="1200" dirty="0" smtClean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b="1" kern="1200" dirty="0" smtClean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b="1" kern="1200" dirty="0" smtClean="0"/>
            <a:t>Se participo en la convocatoria del MEN con el proyecto FORTALECIMIENTO DE LA CALIDAD ACADEMICA EN LA EDUCACION TYT DE  PROGRAMAS ACREDITABLES APOYADOS CON RECURSOS EDUCATIVOS, por valor de  $999.975..200 Y para el año entrante se proyecta la adecuación de la infraestructura (Fachada, aires acondicionado e instalaciones eléctricas). </a:t>
          </a:r>
          <a:endParaRPr lang="es-CO" sz="1050" kern="1200" dirty="0"/>
        </a:p>
      </dsp:txBody>
      <dsp:txXfrm rot="-5400000">
        <a:off x="1132546" y="1612564"/>
        <a:ext cx="7251606" cy="1039267"/>
      </dsp:txXfrm>
    </dsp:sp>
    <dsp:sp modelId="{BBAF9C6F-3E2E-42B4-8575-3DD77F6D5D01}">
      <dsp:nvSpPr>
        <dsp:cNvPr id="0" name=""/>
        <dsp:cNvSpPr/>
      </dsp:nvSpPr>
      <dsp:spPr>
        <a:xfrm rot="5400000">
          <a:off x="-311059" y="3421529"/>
          <a:ext cx="1680638" cy="1176447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CANCHA DE FUTBOL</a:t>
          </a:r>
          <a:endParaRPr lang="es-CO" sz="1700" kern="1200" dirty="0"/>
        </a:p>
      </dsp:txBody>
      <dsp:txXfrm rot="-5400000">
        <a:off x="-58963" y="3757658"/>
        <a:ext cx="1176447" cy="504191"/>
      </dsp:txXfrm>
    </dsp:sp>
    <dsp:sp modelId="{3401A9C8-4FDE-42E3-89E5-C851C9A9A72A}">
      <dsp:nvSpPr>
        <dsp:cNvPr id="0" name=""/>
        <dsp:cNvSpPr/>
      </dsp:nvSpPr>
      <dsp:spPr>
        <a:xfrm rot="5400000">
          <a:off x="4153041" y="254370"/>
          <a:ext cx="1386580" cy="7437614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b="1" kern="1200" dirty="0" smtClean="0">
            <a:latin typeface="+mn-lt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b="1" kern="1200" dirty="0" smtClean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Se finaliza la 1 etapa de la cancha de futbol por un valor de $552.117.718 los cuales para el próximo año se adecuaran (graderías, camerinos) dando por terminada la adecuación de iluminación por un valor </a:t>
          </a:r>
          <a:r>
            <a:rPr lang="es-CO" sz="1100" b="1" kern="1200" dirty="0" err="1" smtClean="0"/>
            <a:t>valor</a:t>
          </a:r>
          <a:r>
            <a:rPr lang="es-CO" sz="1100" b="1" kern="1200" dirty="0" smtClean="0"/>
            <a:t> de $141.440.406 </a:t>
          </a:r>
        </a:p>
      </dsp:txBody>
      <dsp:txXfrm rot="-5400000">
        <a:off x="1127525" y="3347574"/>
        <a:ext cx="7369927" cy="1251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92A29-8D54-4090-B238-5A8DD202330B}">
      <dsp:nvSpPr>
        <dsp:cNvPr id="0" name=""/>
        <dsp:cNvSpPr/>
      </dsp:nvSpPr>
      <dsp:spPr>
        <a:xfrm rot="10800000">
          <a:off x="523610" y="0"/>
          <a:ext cx="8620390" cy="1691919"/>
        </a:xfrm>
        <a:prstGeom prst="homePlat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089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Entre las vigencias 2015 vs 2016 se evidencia un incremento en la población en el nivel técnico profesional del </a:t>
          </a:r>
          <a:r>
            <a:rPr lang="es-CO" sz="1500" kern="1200" dirty="0" smtClean="0">
              <a:solidFill>
                <a:srgbClr val="00B050"/>
              </a:solidFill>
            </a:rPr>
            <a:t>11%</a:t>
          </a:r>
          <a:r>
            <a:rPr lang="es-CO" sz="1500" kern="1200" dirty="0" smtClean="0"/>
            <a:t>,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En el nivel tecnológico se evidencia un crecimiento del </a:t>
          </a:r>
          <a:r>
            <a:rPr lang="es-CO" sz="1500" kern="1200" dirty="0" smtClean="0">
              <a:solidFill>
                <a:srgbClr val="00B050"/>
              </a:solidFill>
            </a:rPr>
            <a:t>11%</a:t>
          </a:r>
          <a:r>
            <a:rPr lang="es-CO" sz="1500" kern="1200" dirty="0" smtClean="0">
              <a:solidFill>
                <a:srgbClr val="C00000"/>
              </a:solidFill>
            </a:rPr>
            <a:t> </a:t>
          </a:r>
          <a:r>
            <a:rPr lang="es-CO" sz="1500" kern="1200" dirty="0" smtClean="0"/>
            <a:t>en la población  y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En el nivel profesional se refleja un  decremento en la población del </a:t>
          </a:r>
          <a:r>
            <a:rPr lang="es-CO" sz="1500" kern="1200" dirty="0" smtClean="0">
              <a:solidFill>
                <a:srgbClr val="FF0000"/>
              </a:solidFill>
            </a:rPr>
            <a:t>8</a:t>
          </a:r>
          <a:r>
            <a:rPr lang="es-CO" sz="1500" kern="1200" dirty="0" smtClean="0"/>
            <a:t>%.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Como también a partir del semestre B/2016 se inicia la oferta de la ESPECIALIZACION TECNICA PROFESIONAL EN AUTOMATIZACION DE OPERACIONES AGROINDUSTRIALES  con 21 estudiantes</a:t>
          </a:r>
          <a:r>
            <a:rPr lang="es-CO" sz="1600" kern="1200" dirty="0" smtClean="0"/>
            <a:t>.</a:t>
          </a:r>
          <a:endParaRPr lang="es-CO" sz="1600" kern="1200" dirty="0"/>
        </a:p>
      </dsp:txBody>
      <dsp:txXfrm rot="10800000">
        <a:off x="946590" y="0"/>
        <a:ext cx="8197410" cy="1691919"/>
      </dsp:txXfrm>
    </dsp:sp>
    <dsp:sp modelId="{995D3E6D-5759-45EC-BB0E-C3672804EB02}">
      <dsp:nvSpPr>
        <dsp:cNvPr id="0" name=""/>
        <dsp:cNvSpPr/>
      </dsp:nvSpPr>
      <dsp:spPr>
        <a:xfrm>
          <a:off x="9535" y="1653"/>
          <a:ext cx="1691919" cy="16919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C417-7478-4667-BD0D-3A94DF4BD50D}">
      <dsp:nvSpPr>
        <dsp:cNvPr id="0" name=""/>
        <dsp:cNvSpPr/>
      </dsp:nvSpPr>
      <dsp:spPr>
        <a:xfrm>
          <a:off x="0" y="0"/>
          <a:ext cx="2995734" cy="1343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TECNICO PROF: 63%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TECNOLOGO: 22%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PROFESIONAL: 15% </a:t>
          </a:r>
          <a:endParaRPr lang="es-CO" sz="2000" b="1" kern="1200" dirty="0"/>
        </a:p>
      </dsp:txBody>
      <dsp:txXfrm>
        <a:off x="39337" y="39337"/>
        <a:ext cx="2917060" cy="1264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C417-7478-4667-BD0D-3A94DF4BD50D}">
      <dsp:nvSpPr>
        <dsp:cNvPr id="0" name=""/>
        <dsp:cNvSpPr/>
      </dsp:nvSpPr>
      <dsp:spPr>
        <a:xfrm>
          <a:off x="0" y="0"/>
          <a:ext cx="1919240" cy="1546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Espinal: 69,1%,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Ibagué: 5,5%,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Flandes 8,1%,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 Chaparral: 7,4%, </a:t>
          </a:r>
          <a:endParaRPr lang="es-CO" sz="1800" b="1" kern="1200" dirty="0"/>
        </a:p>
      </dsp:txBody>
      <dsp:txXfrm>
        <a:off x="45287" y="45287"/>
        <a:ext cx="1828666" cy="1455651"/>
      </dsp:txXfrm>
    </dsp:sp>
    <dsp:sp modelId="{E4761874-A21E-4438-B1E3-8371EA80B002}">
      <dsp:nvSpPr>
        <dsp:cNvPr id="0" name=""/>
        <dsp:cNvSpPr/>
      </dsp:nvSpPr>
      <dsp:spPr>
        <a:xfrm>
          <a:off x="2246419" y="0"/>
          <a:ext cx="1919240" cy="1546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Icononzo: 1,3%,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Ricaurte: 0,3%,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Tocaima: 4,7%</a:t>
          </a:r>
          <a:endParaRPr lang="es-CO" sz="1800" b="1" kern="1200" dirty="0"/>
        </a:p>
      </dsp:txBody>
      <dsp:txXfrm>
        <a:off x="2291706" y="45287"/>
        <a:ext cx="1828666" cy="1455651"/>
      </dsp:txXfrm>
    </dsp:sp>
    <dsp:sp modelId="{14E2A426-7257-400A-9A1A-F65179BC355B}">
      <dsp:nvSpPr>
        <dsp:cNvPr id="0" name=""/>
        <dsp:cNvSpPr/>
      </dsp:nvSpPr>
      <dsp:spPr>
        <a:xfrm>
          <a:off x="4492839" y="0"/>
          <a:ext cx="1919240" cy="1546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Guamo: 1,3%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y Venadillo: 2,2% </a:t>
          </a:r>
          <a:endParaRPr lang="es-CO" sz="1800" b="1" kern="1200" dirty="0"/>
        </a:p>
      </dsp:txBody>
      <dsp:txXfrm>
        <a:off x="4538126" y="45287"/>
        <a:ext cx="1828666" cy="1455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61874-A21E-4438-B1E3-8371EA80B002}">
      <dsp:nvSpPr>
        <dsp:cNvPr id="0" name=""/>
        <dsp:cNvSpPr/>
      </dsp:nvSpPr>
      <dsp:spPr>
        <a:xfrm>
          <a:off x="0" y="0"/>
          <a:ext cx="8860665" cy="65355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Participación de los estudiantes matriculados en la Sede Espinal,  los CERES de Flandes, Icononzo, Ricaurte, Guamo, Venadillo, Tocaima y Chaparral y ampliación de Ibagué </a:t>
          </a:r>
          <a:endParaRPr lang="es-CO" sz="1600" kern="1200" dirty="0"/>
        </a:p>
      </dsp:txBody>
      <dsp:txXfrm>
        <a:off x="19142" y="19142"/>
        <a:ext cx="8822381" cy="6152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31C7-B0F7-4DE9-90EC-D6479D9B8EF9}">
      <dsp:nvSpPr>
        <dsp:cNvPr id="0" name=""/>
        <dsp:cNvSpPr/>
      </dsp:nvSpPr>
      <dsp:spPr>
        <a:xfrm>
          <a:off x="2694260" y="278"/>
          <a:ext cx="4041390" cy="10852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1" kern="1200" dirty="0" smtClean="0">
              <a:solidFill>
                <a:schemeClr val="tx1"/>
              </a:solidFill>
              <a:latin typeface="+mn-lt"/>
            </a:rPr>
            <a:t>INVESTIGACIÓN Y RELACIÓN CON EL SECTOR EXTERNO</a:t>
          </a:r>
          <a:endParaRPr lang="es-CO" sz="2000" kern="1200" dirty="0"/>
        </a:p>
      </dsp:txBody>
      <dsp:txXfrm>
        <a:off x="2694260" y="135933"/>
        <a:ext cx="3634425" cy="813929"/>
      </dsp:txXfrm>
    </dsp:sp>
    <dsp:sp modelId="{C52E814F-24B0-4166-A6B6-E942E7BEC606}">
      <dsp:nvSpPr>
        <dsp:cNvPr id="0" name=""/>
        <dsp:cNvSpPr/>
      </dsp:nvSpPr>
      <dsp:spPr>
        <a:xfrm>
          <a:off x="0" y="0"/>
          <a:ext cx="2694260" cy="1085239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solidFill>
                <a:schemeClr val="tx1"/>
              </a:solidFill>
            </a:rPr>
            <a:t>Plan de Desarrollo Lineamiento No. 2 </a:t>
          </a:r>
          <a:endParaRPr lang="es-CO" sz="2500" kern="1200" dirty="0">
            <a:solidFill>
              <a:schemeClr val="tx1"/>
            </a:solidFill>
          </a:endParaRPr>
        </a:p>
      </dsp:txBody>
      <dsp:txXfrm>
        <a:off x="52977" y="52977"/>
        <a:ext cx="2588306" cy="979285"/>
      </dsp:txXfrm>
    </dsp:sp>
    <dsp:sp modelId="{1DF23DA4-3535-4731-AD12-BAA216FE8C2F}">
      <dsp:nvSpPr>
        <dsp:cNvPr id="0" name=""/>
        <dsp:cNvSpPr/>
      </dsp:nvSpPr>
      <dsp:spPr>
        <a:xfrm>
          <a:off x="2026972" y="1194041"/>
          <a:ext cx="4394608" cy="10852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altLang="es-CO" sz="16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Cinco (5</a:t>
          </a:r>
          <a:r>
            <a:rPr lang="es-CO" altLang="es-CO" sz="1600" kern="12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) Grupo de Investigación registrados en el </a:t>
          </a:r>
          <a:r>
            <a:rPr lang="es-CO" altLang="es-CO" sz="1600" kern="1200" dirty="0" err="1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GrupLAC</a:t>
          </a:r>
          <a:r>
            <a:rPr lang="es-CO" altLang="es-CO" sz="1600" kern="12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rPr>
            <a:t> de COLCIENCIAS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altLang="es-CO" sz="16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Cumplimiento de la meta 140%</a:t>
          </a:r>
          <a:endParaRPr kumimoji="0" lang="es-CO" altLang="es-CO" sz="160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2026972" y="1329696"/>
        <a:ext cx="3987643" cy="813929"/>
      </dsp:txXfrm>
    </dsp:sp>
    <dsp:sp modelId="{12C87F74-5FD5-4A89-8AB9-F1CE85302C90}">
      <dsp:nvSpPr>
        <dsp:cNvPr id="0" name=""/>
        <dsp:cNvSpPr/>
      </dsp:nvSpPr>
      <dsp:spPr>
        <a:xfrm>
          <a:off x="314069" y="1194320"/>
          <a:ext cx="1712902" cy="108523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solidFill>
                <a:schemeClr val="tx1"/>
              </a:solidFill>
            </a:rPr>
            <a:t>Meta 2016</a:t>
          </a:r>
          <a:endParaRPr lang="es-CO" sz="2500" kern="1200" dirty="0">
            <a:solidFill>
              <a:schemeClr val="tx1"/>
            </a:solidFill>
          </a:endParaRPr>
        </a:p>
      </dsp:txBody>
      <dsp:txXfrm>
        <a:off x="367046" y="1247297"/>
        <a:ext cx="1606948" cy="979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31C7-B0F7-4DE9-90EC-D6479D9B8EF9}">
      <dsp:nvSpPr>
        <dsp:cNvPr id="0" name=""/>
        <dsp:cNvSpPr/>
      </dsp:nvSpPr>
      <dsp:spPr>
        <a:xfrm>
          <a:off x="2720017" y="1088"/>
          <a:ext cx="4080027" cy="723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1" kern="1200" dirty="0" smtClean="0">
              <a:solidFill>
                <a:schemeClr val="tx1"/>
              </a:solidFill>
              <a:latin typeface="+mn-lt"/>
            </a:rPr>
            <a:t>PROYECCION SOCIAL E INTERNACIONALIZACIÓN</a:t>
          </a:r>
          <a:endParaRPr lang="es-CO" sz="2000" kern="1200" dirty="0"/>
        </a:p>
      </dsp:txBody>
      <dsp:txXfrm>
        <a:off x="2720017" y="91485"/>
        <a:ext cx="3808835" cy="542385"/>
      </dsp:txXfrm>
    </dsp:sp>
    <dsp:sp modelId="{C52E814F-24B0-4166-A6B6-E942E7BEC606}">
      <dsp:nvSpPr>
        <dsp:cNvPr id="0" name=""/>
        <dsp:cNvSpPr/>
      </dsp:nvSpPr>
      <dsp:spPr>
        <a:xfrm>
          <a:off x="0" y="1088"/>
          <a:ext cx="2720018" cy="723179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</a:rPr>
            <a:t>Plan de Desarrollo Lineamiento No. 3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35303" y="36391"/>
        <a:ext cx="2649412" cy="652573"/>
      </dsp:txXfrm>
    </dsp:sp>
    <dsp:sp modelId="{1DF23DA4-3535-4731-AD12-BAA216FE8C2F}">
      <dsp:nvSpPr>
        <dsp:cNvPr id="0" name=""/>
        <dsp:cNvSpPr/>
      </dsp:nvSpPr>
      <dsp:spPr>
        <a:xfrm>
          <a:off x="2723997" y="612760"/>
          <a:ext cx="4076042" cy="17781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altLang="es-CO" sz="13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Promoción y Formación de Docentes y Administrativos a nivel de Maestría. 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Promoción y Desarrollo de Una Segunda Lengua. Curso Begener y Elementary 1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Establecimiento y Determinación Áreas de formación en los programas que oferta el ITFIP.</a:t>
          </a:r>
          <a:endParaRPr lang="es-CO" sz="1300" kern="1200" dirty="0"/>
        </a:p>
      </dsp:txBody>
      <dsp:txXfrm>
        <a:off x="2723997" y="835023"/>
        <a:ext cx="3409254" cy="1333575"/>
      </dsp:txXfrm>
    </dsp:sp>
    <dsp:sp modelId="{12C87F74-5FD5-4A89-8AB9-F1CE85302C90}">
      <dsp:nvSpPr>
        <dsp:cNvPr id="0" name=""/>
        <dsp:cNvSpPr/>
      </dsp:nvSpPr>
      <dsp:spPr>
        <a:xfrm>
          <a:off x="3320" y="1003931"/>
          <a:ext cx="2717361" cy="723179"/>
        </a:xfrm>
        <a:prstGeom prst="roundRect">
          <a:avLst/>
        </a:prstGeom>
        <a:solidFill>
          <a:srgbClr val="FF99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</a:rPr>
            <a:t>Meta 2016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38623" y="1039234"/>
        <a:ext cx="2646755" cy="652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4834-1232-499E-967C-BAD8486F3C82}">
      <dsp:nvSpPr>
        <dsp:cNvPr id="0" name=""/>
        <dsp:cNvSpPr/>
      </dsp:nvSpPr>
      <dsp:spPr>
        <a:xfrm>
          <a:off x="54" y="145951"/>
          <a:ext cx="3344167" cy="374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AMPLIACIÓN PROYECCIÓN</a:t>
          </a:r>
          <a:endParaRPr lang="es-CO" sz="1300" kern="1200" dirty="0"/>
        </a:p>
      </dsp:txBody>
      <dsp:txXfrm>
        <a:off x="54" y="145951"/>
        <a:ext cx="3344167" cy="374400"/>
      </dsp:txXfrm>
    </dsp:sp>
    <dsp:sp modelId="{F6C331D7-4813-4942-9BA3-D17C3D8FCAC0}">
      <dsp:nvSpPr>
        <dsp:cNvPr id="0" name=""/>
        <dsp:cNvSpPr/>
      </dsp:nvSpPr>
      <dsp:spPr>
        <a:xfrm>
          <a:off x="54" y="520351"/>
          <a:ext cx="3344167" cy="25024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es-CO" sz="1300" kern="1200" dirty="0" smtClean="0"/>
            <a:t>PROMOCIÓN Y FORMACIÓN DOCENTE Y ADMINISTRATIVOS CONVENIO UNIR</a:t>
          </a:r>
          <a:endParaRPr lang="es-CO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es-CO" sz="1300" kern="1200" dirty="0" smtClean="0"/>
            <a:t>DESARROLLO PROGRAMAS Y CURSOS INGLES A TRAVES DEL CENTRO DE IDIOMAS</a:t>
          </a:r>
          <a:endParaRPr lang="es-CO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es-CO" sz="1300" kern="1200" dirty="0" smtClean="0"/>
            <a:t>FUNDAMENTACIÓN PROPUESTA INTERCAMBIO DOCENTE </a:t>
          </a:r>
          <a:endParaRPr lang="es-CO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ARTICULACION CON INSTITUCIONES DE MEDIA TECNICA.</a:t>
          </a:r>
          <a:endParaRPr lang="es-CO" sz="1300" kern="1200" dirty="0"/>
        </a:p>
      </dsp:txBody>
      <dsp:txXfrm>
        <a:off x="54" y="520351"/>
        <a:ext cx="3344167" cy="2502410"/>
      </dsp:txXfrm>
    </dsp:sp>
    <dsp:sp modelId="{0347FC8C-EA62-4130-AEBA-3A05FAE24F24}">
      <dsp:nvSpPr>
        <dsp:cNvPr id="0" name=""/>
        <dsp:cNvSpPr/>
      </dsp:nvSpPr>
      <dsp:spPr>
        <a:xfrm>
          <a:off x="3812405" y="145951"/>
          <a:ext cx="3344167" cy="37440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META </a:t>
          </a:r>
          <a:endParaRPr lang="es-CO" sz="1300" kern="1200" dirty="0"/>
        </a:p>
      </dsp:txBody>
      <dsp:txXfrm>
        <a:off x="3812405" y="145951"/>
        <a:ext cx="3344167" cy="374400"/>
      </dsp:txXfrm>
    </dsp:sp>
    <dsp:sp modelId="{E9D96213-4741-4C3C-903B-3154BB0BE07C}">
      <dsp:nvSpPr>
        <dsp:cNvPr id="0" name=""/>
        <dsp:cNvSpPr/>
      </dsp:nvSpPr>
      <dsp:spPr>
        <a:xfrm>
          <a:off x="3812405" y="520351"/>
          <a:ext cx="3344167" cy="250241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 TRES  INTEGRANTES NUEVOS MATRICULADOS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CAPACITACION DOCENTES, ADMINISTRATIVOS Y FAMILIA COMUNIAD ITFIP.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DOCUMENTO PROPUESTO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CONVENIOS Y PROPUESTAS CON OTRAS IMT</a:t>
          </a:r>
          <a:endParaRPr lang="es-CO" sz="1300" kern="1200" dirty="0"/>
        </a:p>
      </dsp:txBody>
      <dsp:txXfrm>
        <a:off x="3812405" y="520351"/>
        <a:ext cx="3344167" cy="2502410"/>
      </dsp:txXfrm>
    </dsp:sp>
    <dsp:sp modelId="{67434B08-6920-4223-ADAF-10D6602043C5}">
      <dsp:nvSpPr>
        <dsp:cNvPr id="0" name=""/>
        <dsp:cNvSpPr/>
      </dsp:nvSpPr>
      <dsp:spPr>
        <a:xfrm>
          <a:off x="7624757" y="145951"/>
          <a:ext cx="1519188" cy="37440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CUMPLIMIENTO</a:t>
          </a:r>
          <a:endParaRPr lang="es-CO" sz="1300" kern="1200" dirty="0"/>
        </a:p>
      </dsp:txBody>
      <dsp:txXfrm>
        <a:off x="7624757" y="145951"/>
        <a:ext cx="1519188" cy="374400"/>
      </dsp:txXfrm>
    </dsp:sp>
    <dsp:sp modelId="{8A38EB0C-58EF-4518-A65B-2F7DCE36CF96}">
      <dsp:nvSpPr>
        <dsp:cNvPr id="0" name=""/>
        <dsp:cNvSpPr/>
      </dsp:nvSpPr>
      <dsp:spPr>
        <a:xfrm>
          <a:off x="7624757" y="520351"/>
          <a:ext cx="1519188" cy="250241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100%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100%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100%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100%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</dsp:txBody>
      <dsp:txXfrm>
        <a:off x="7624757" y="520351"/>
        <a:ext cx="1519188" cy="25024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31C7-B0F7-4DE9-90EC-D6479D9B8EF9}">
      <dsp:nvSpPr>
        <dsp:cNvPr id="0" name=""/>
        <dsp:cNvSpPr/>
      </dsp:nvSpPr>
      <dsp:spPr>
        <a:xfrm>
          <a:off x="2676230" y="259"/>
          <a:ext cx="4014345" cy="1011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b="1" kern="1200" dirty="0" smtClean="0">
              <a:latin typeface="+mn-lt"/>
            </a:rPr>
            <a:t>BIENESTAR UNIVERSITARIO</a:t>
          </a:r>
          <a:endParaRPr lang="es-CO" sz="2400" kern="1200" dirty="0"/>
        </a:p>
      </dsp:txBody>
      <dsp:txXfrm>
        <a:off x="2676230" y="126717"/>
        <a:ext cx="3634971" cy="758748"/>
      </dsp:txXfrm>
    </dsp:sp>
    <dsp:sp modelId="{C52E814F-24B0-4166-A6B6-E942E7BEC606}">
      <dsp:nvSpPr>
        <dsp:cNvPr id="0" name=""/>
        <dsp:cNvSpPr/>
      </dsp:nvSpPr>
      <dsp:spPr>
        <a:xfrm>
          <a:off x="0" y="259"/>
          <a:ext cx="2676230" cy="1011664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Plan de Desarrollo Lineamiento No. 4 </a:t>
          </a:r>
          <a:endParaRPr lang="es-CO" sz="2500" kern="1200" dirty="0"/>
        </a:p>
      </dsp:txBody>
      <dsp:txXfrm>
        <a:off x="49385" y="49644"/>
        <a:ext cx="2577460" cy="912894"/>
      </dsp:txXfrm>
    </dsp:sp>
    <dsp:sp modelId="{1DF23DA4-3535-4731-AD12-BAA216FE8C2F}">
      <dsp:nvSpPr>
        <dsp:cNvPr id="0" name=""/>
        <dsp:cNvSpPr/>
      </dsp:nvSpPr>
      <dsp:spPr>
        <a:xfrm>
          <a:off x="2676230" y="1113090"/>
          <a:ext cx="4014345" cy="1011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altLang="es-CO" sz="1700" i="0" u="none" strike="noStrike" kern="1200" cap="none" normalizeH="0" baseline="0" dirty="0" smtClean="0">
              <a:ln/>
              <a:effectLst/>
              <a:ea typeface="Calibri" panose="020F0502020204030204" pitchFamily="34" charset="0"/>
              <a:cs typeface="Arial" panose="020B0604020202020204" pitchFamily="34" charset="0"/>
            </a:rPr>
            <a:t>10% DE LA COMUNIDAD PARTICIPANDO EN ACTIVIDADES DE BIENESTAR UNIVERSITARIO </a:t>
          </a:r>
          <a:endParaRPr lang="es-CO" sz="1700" kern="1200" dirty="0"/>
        </a:p>
      </dsp:txBody>
      <dsp:txXfrm>
        <a:off x="2676230" y="1239548"/>
        <a:ext cx="3634971" cy="758748"/>
      </dsp:txXfrm>
    </dsp:sp>
    <dsp:sp modelId="{12C87F74-5FD5-4A89-8AB9-F1CE85302C90}">
      <dsp:nvSpPr>
        <dsp:cNvPr id="0" name=""/>
        <dsp:cNvSpPr/>
      </dsp:nvSpPr>
      <dsp:spPr>
        <a:xfrm>
          <a:off x="0" y="1113090"/>
          <a:ext cx="2676230" cy="1011664"/>
        </a:xfrm>
        <a:prstGeom prst="roundRect">
          <a:avLst/>
        </a:prstGeom>
        <a:solidFill>
          <a:srgbClr val="FF9966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Meta 2016</a:t>
          </a:r>
          <a:endParaRPr lang="es-CO" sz="2500" kern="1200" dirty="0"/>
        </a:p>
      </dsp:txBody>
      <dsp:txXfrm>
        <a:off x="49385" y="1162475"/>
        <a:ext cx="2577460" cy="912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FA589-E86B-4D3B-8624-36ED64D496F7}" type="datetimeFigureOut">
              <a:rPr lang="es-CO" smtClean="0"/>
              <a:t>15/12/2016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DC1B7-4953-4217-8A75-F520B6723A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04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341-2F08-4B34-93A6-0A3F2E8E305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97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D341-2F08-4B34-93A6-0A3F2E8E305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39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076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0402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942C-5B59-45C0-997B-05566F6E91F4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96C2-94C0-4B3E-A31B-701E8D60D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23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58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942C-5B59-45C0-997B-05566F6E91F4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96C2-94C0-4B3E-A31B-701E8D60D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8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942C-5B59-45C0-997B-05566F6E91F4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96C2-94C0-4B3E-A31B-701E8D60D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692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1398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942C-5B59-45C0-997B-05566F6E91F4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96C2-94C0-4B3E-A31B-701E8D60D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1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36B3C-AECE-9747-B272-AAB1E6F81B2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B2D53-82CB-6343-85C2-8AFB17E4F1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2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78" r:id="rId3"/>
    <p:sldLayoutId id="214748368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2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6" r:id="rId2"/>
    <p:sldLayoutId id="214748368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9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9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chart" Target="../charts/chart6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lantillas Power Poin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54"/>
            <a:ext cx="9144000" cy="683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ítulo 1"/>
          <p:cNvSpPr>
            <a:spLocks noGrp="1"/>
          </p:cNvSpPr>
          <p:nvPr>
            <p:ph type="title"/>
          </p:nvPr>
        </p:nvSpPr>
        <p:spPr>
          <a:xfrm>
            <a:off x="1043189" y="325655"/>
            <a:ext cx="6864440" cy="704655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INFORME DE GESTION 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17"/>
            <a:ext cx="9144000" cy="50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8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s-CO" b="1" dirty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 2016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704395"/>
              </p:ext>
            </p:extLst>
          </p:nvPr>
        </p:nvGraphicFramePr>
        <p:xfrm>
          <a:off x="457200" y="1331259"/>
          <a:ext cx="8229600" cy="506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339788"/>
                <a:gridCol w="1465729"/>
                <a:gridCol w="236668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Docente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Nombre Publicación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de Publicación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Nayibe</a:t>
                      </a:r>
                      <a:r>
                        <a:rPr lang="es-CO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Sánchez León, Melissa Rivera Guzmán, y otros.</a:t>
                      </a:r>
                      <a:endParaRPr lang="es-C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Heuristic</a:t>
                      </a:r>
                      <a:r>
                        <a:rPr lang="es-C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evaluations</a:t>
                      </a:r>
                      <a:r>
                        <a:rPr lang="es-C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App </a:t>
                      </a:r>
                      <a:r>
                        <a:rPr lang="es-CO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movil</a:t>
                      </a:r>
                      <a:r>
                        <a:rPr lang="es-C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para evaluaciones heurísticas de la</a:t>
                      </a:r>
                    </a:p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usabilidad e ISO25010</a:t>
                      </a:r>
                      <a:endParaRPr lang="es-CO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Artículo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 Investigación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Revista  MASKA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(Revista </a:t>
                      </a:r>
                      <a:r>
                        <a:rPr lang="es-CO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Científitcva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Indexada en </a:t>
                      </a:r>
                      <a:r>
                        <a:rPr lang="es-CO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Latindex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ISSN 1390-6143. Noviembre 2016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Martha Isabel Baldión Waldrón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Evolución de la </a:t>
                      </a:r>
                      <a:r>
                        <a:rPr lang="es-CO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Fundaión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RedColsi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Nodo Tolima 2003 - 2015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 de Información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Revista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Sembrando Conocimiento. Red </a:t>
                      </a:r>
                      <a:r>
                        <a:rPr lang="es-CO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Colsi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Cultura Científica          ISSN  2500-8676. Mayo 2016</a:t>
                      </a:r>
                      <a:endParaRPr lang="es-CO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Martha Isabel Baldión Waldrón</a:t>
                      </a:r>
                      <a:r>
                        <a:rPr lang="es-CO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CO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Nayibe</a:t>
                      </a:r>
                      <a:r>
                        <a:rPr lang="es-CO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Soraya Sánchez León</a:t>
                      </a:r>
                      <a:endParaRPr lang="es-C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 Recorrido de los Semilleros de Investigación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en el ITFIP, Espinal.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 de Información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Revista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Sembrando Conocimiento. Red </a:t>
                      </a:r>
                      <a:r>
                        <a:rPr lang="es-CO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Colsi</a:t>
                      </a:r>
                      <a:r>
                        <a:rPr lang="es-CO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Cultura Científica          ISSN  2500-8676. Mayo 2016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s-CO" b="1" dirty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 2016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31259"/>
          <a:ext cx="8229600" cy="376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339788"/>
                <a:gridCol w="1465729"/>
                <a:gridCol w="236668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Docente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Nombre Publicación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de Publicación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Martha Isabel Baldión Waldrón y Marco Fidel Suárez Góngora</a:t>
                      </a:r>
                      <a:endParaRPr lang="es-CO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s-CO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XIII Encuentro departamental de Semilleros de Investigación Nodo Tolima.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 de Información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Revista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Sembrando Conocimiento. Red </a:t>
                      </a:r>
                      <a:r>
                        <a:rPr lang="es-CO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Colsi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Cultura Científica          ISSN  2500-8676. Mayo 2016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Bruno Ramírez Rengifo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del banco de semilla de arvenses en los lodos extraídos de los canales de riego del distrito </a:t>
                      </a:r>
                      <a:r>
                        <a:rPr lang="es-CO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Usocoello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 de Investigación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Revista ITFIP No. 6 (En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convocatoria)</a:t>
                      </a:r>
                      <a:endParaRPr lang="es-CO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Bruno Ramírez Rengifo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Investigación participativa hacia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manejo ecológico del tomate Chonto Santa Cruz, en el Espinal.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Articulo de investigación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Revista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Indexada Universidad de Nariño (En convocatoria)</a:t>
                      </a:r>
                      <a:endParaRPr lang="es-CO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5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DOCENTE 2016</a:t>
            </a:r>
            <a:endParaRPr lang="es-CO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Diplomado “Formación Básica </a:t>
            </a:r>
            <a:r>
              <a:rPr lang="es-CO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Investigación, Gestión de Conocimiento y Gestión de Investigación </a:t>
            </a:r>
            <a:r>
              <a:rPr lang="es-CO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144 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horas. ITFIP - RIGES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Diplomado “Investigación Social Construcción de Saberes de Acción” con una intensidad de 120 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horas. </a:t>
            </a:r>
            <a:r>
              <a:rPr lang="es-CO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ITFIP- Universidad Nacional de Colombia</a:t>
            </a:r>
            <a:endParaRPr lang="es-CO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Taller 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“Redacción de Artículos de Investigación, </a:t>
            </a:r>
            <a:r>
              <a:rPr lang="es-CO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una intensidad de 24 horas </a:t>
            </a:r>
            <a:endParaRPr lang="es-CO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Inaugural Paz, Territorio y Post Acuerdos. ITFIP- Universidad Nacional de Colombia.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Inducción y </a:t>
            </a:r>
            <a:r>
              <a:rPr lang="es-CO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reinducción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CvLAC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CO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GrupLAC</a:t>
            </a:r>
            <a:endParaRPr lang="es-CO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Diplomado de Investigación </a:t>
            </a:r>
            <a:r>
              <a:rPr lang="es-CO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RedColsi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Nodo Tolima.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Campamento Científico (</a:t>
            </a:r>
            <a:r>
              <a:rPr lang="es-CO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RedColsi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Nodo Tolima – Cultura Científica)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Práctico Marco </a:t>
            </a:r>
            <a:r>
              <a:rPr lang="es-CO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CO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ógico</a:t>
            </a:r>
          </a:p>
          <a:p>
            <a:endParaRPr lang="es-CO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24625" y="809759"/>
            <a:ext cx="8622405" cy="800099"/>
          </a:xfrm>
        </p:spPr>
        <p:txBody>
          <a:bodyPr/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PARTICIPACIÓN EN EVENTOS DE INVESTIGACIÓN  </a:t>
            </a:r>
            <a:br>
              <a:rPr lang="es-CO" sz="2400" b="1" dirty="0" smtClean="0">
                <a:solidFill>
                  <a:srgbClr val="FF0000"/>
                </a:solidFill>
              </a:rPr>
            </a:br>
            <a:r>
              <a:rPr lang="es-CO" sz="2400" b="1" dirty="0" smtClean="0">
                <a:solidFill>
                  <a:srgbClr val="FF0000"/>
                </a:solidFill>
              </a:rPr>
              <a:t>A NIVEL </a:t>
            </a:r>
            <a:br>
              <a:rPr lang="es-CO" sz="2400" b="1" dirty="0" smtClean="0">
                <a:solidFill>
                  <a:srgbClr val="FF0000"/>
                </a:solidFill>
              </a:rPr>
            </a:br>
            <a:r>
              <a:rPr lang="es-CO" sz="2400" b="1" dirty="0" smtClean="0">
                <a:solidFill>
                  <a:srgbClr val="FF0000"/>
                </a:solidFill>
              </a:rPr>
              <a:t>NACIONAL E INTERNACIONAL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8412" y="1506828"/>
            <a:ext cx="8229600" cy="461933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>
                <a:solidFill>
                  <a:schemeClr val="accent1">
                    <a:lumMod val="50000"/>
                  </a:schemeClr>
                </a:solidFill>
              </a:rPr>
              <a:t>IV CONGRESO ECUATORIANO DE TECNOLGÍAS DE INFORMACIÓN Y COMUNICACIÓN TICG. Quito, Ecuador. Noviembre de 2016.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2200" dirty="0">
                <a:solidFill>
                  <a:schemeClr val="accent1">
                    <a:lumMod val="50000"/>
                  </a:schemeClr>
                </a:solidFill>
              </a:rPr>
              <a:t>XI CONGRESO DE TECNOLOGÍA EN EDUCACIÓN Y EDUCACIÓN EN TECNOLOGÍA (TE&amp;ET 2016). Junio 9 al 10 del 2016. Universidad de Morón de la provincia de Morón de Buenos Aires, Argentina</a:t>
            </a:r>
            <a:r>
              <a:rPr lang="es-CO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s-CO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CO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2200" dirty="0" smtClean="0">
                <a:solidFill>
                  <a:schemeClr val="accent1">
                    <a:lumMod val="50000"/>
                  </a:schemeClr>
                </a:solidFill>
              </a:rPr>
              <a:t>VI ENCUENTRO NACIONAL Y II INTERNACIONAL DE CIENCIA, TECNOLOGÍA E INVESTIGACIÓN. </a:t>
            </a:r>
            <a:r>
              <a:rPr lang="es-CO" sz="2200" dirty="0">
                <a:solidFill>
                  <a:schemeClr val="accent1">
                    <a:lumMod val="50000"/>
                  </a:schemeClr>
                </a:solidFill>
              </a:rPr>
              <a:t>Escuela Militar de Suboficiales Inocencio </a:t>
            </a:r>
            <a:r>
              <a:rPr lang="es-CO" sz="2200" dirty="0" err="1">
                <a:solidFill>
                  <a:schemeClr val="accent1">
                    <a:lumMod val="50000"/>
                  </a:schemeClr>
                </a:solidFill>
              </a:rPr>
              <a:t>Chincá</a:t>
            </a:r>
            <a:r>
              <a:rPr lang="es-CO" sz="2200" dirty="0">
                <a:solidFill>
                  <a:schemeClr val="accent1">
                    <a:lumMod val="50000"/>
                  </a:schemeClr>
                </a:solidFill>
              </a:rPr>
              <a:t>. Melgar, Tolima. Septiembre de 2016</a:t>
            </a:r>
            <a:r>
              <a:rPr lang="es-CO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>
                <a:solidFill>
                  <a:schemeClr val="accent1">
                    <a:lumMod val="50000"/>
                  </a:schemeClr>
                </a:solidFill>
              </a:rPr>
              <a:t>XIX </a:t>
            </a:r>
            <a:r>
              <a:rPr lang="es-CO" sz="2200" dirty="0" smtClean="0">
                <a:solidFill>
                  <a:schemeClr val="accent1">
                    <a:lumMod val="50000"/>
                  </a:schemeClr>
                </a:solidFill>
              </a:rPr>
              <a:t>ENCUENTRO NACIONAL Y XIII ENCUENTRO INTERNACIONAL DE SEMILLEROS DE INVESTIGACIÓN REDCOLSI. </a:t>
            </a:r>
            <a:r>
              <a:rPr lang="es-CO" sz="2200" dirty="0">
                <a:solidFill>
                  <a:schemeClr val="accent1">
                    <a:lumMod val="50000"/>
                  </a:schemeClr>
                </a:solidFill>
              </a:rPr>
              <a:t>Cúcuta – Santander, Octubre 2016.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s-CO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25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6193"/>
            <a:ext cx="8229600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RECONOCIMIENTO A SEMILLEROS DE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INVESTIGACIÓN 2016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b="1" dirty="0" smtClean="0">
                <a:solidFill>
                  <a:srgbClr val="002060"/>
                </a:solidFill>
              </a:rPr>
              <a:t>Proyectos </a:t>
            </a:r>
            <a:r>
              <a:rPr lang="es-CO" sz="2000" b="1" dirty="0">
                <a:solidFill>
                  <a:srgbClr val="002060"/>
                </a:solidFill>
              </a:rPr>
              <a:t>calificados como </a:t>
            </a:r>
            <a:r>
              <a:rPr lang="es-CO" sz="2000" b="1" dirty="0" smtClean="0">
                <a:solidFill>
                  <a:srgbClr val="002060"/>
                </a:solidFill>
              </a:rPr>
              <a:t>Meritorios en el XIX </a:t>
            </a:r>
            <a:r>
              <a:rPr lang="es-CO" sz="2000" b="1" dirty="0">
                <a:solidFill>
                  <a:srgbClr val="002060"/>
                </a:solidFill>
              </a:rPr>
              <a:t>Encuentro Nacional y XIII encuentro internacional de semilleros de </a:t>
            </a:r>
            <a:r>
              <a:rPr lang="es-CO" sz="2000" b="1" dirty="0" smtClean="0">
                <a:solidFill>
                  <a:srgbClr val="002060"/>
                </a:solidFill>
              </a:rPr>
              <a:t>investigación elegibles para Encuentros Internacionales:</a:t>
            </a:r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sz="2000" dirty="0" smtClean="0"/>
              <a:t>1. “Internacionalización </a:t>
            </a:r>
            <a:r>
              <a:rPr lang="es-CO" sz="2000" dirty="0"/>
              <a:t>de la Educación Superior del ITFIP Con el Perú”, de los estudiantes María Del Pilar Sierra </a:t>
            </a:r>
            <a:r>
              <a:rPr lang="es-CO" sz="2000" dirty="0" smtClean="0"/>
              <a:t>Cardozo, </a:t>
            </a:r>
            <a:r>
              <a:rPr lang="es-CO" sz="2000" dirty="0"/>
              <a:t>Juan Carlos Ramírez </a:t>
            </a:r>
            <a:r>
              <a:rPr lang="es-CO" sz="2000" dirty="0" err="1"/>
              <a:t>Aya</a:t>
            </a:r>
            <a:r>
              <a:rPr lang="es-CO" sz="2000" dirty="0"/>
              <a:t>, bajo la dirección de la docente María </a:t>
            </a:r>
            <a:r>
              <a:rPr lang="es-CO" sz="2000" dirty="0" smtClean="0"/>
              <a:t>Stella Caicedo </a:t>
            </a:r>
            <a:r>
              <a:rPr lang="es-CO" sz="2000" dirty="0"/>
              <a:t>Riaño</a:t>
            </a:r>
            <a:r>
              <a:rPr lang="es-CO" sz="2000" dirty="0" smtClean="0"/>
              <a:t>.</a:t>
            </a:r>
          </a:p>
          <a:p>
            <a:pPr marL="0" indent="0">
              <a:buNone/>
            </a:pPr>
            <a:r>
              <a:rPr lang="es-CO" sz="2000" dirty="0" smtClean="0"/>
              <a:t>  </a:t>
            </a:r>
            <a:endParaRPr lang="es-CO" sz="2000" dirty="0"/>
          </a:p>
          <a:p>
            <a:pPr marL="0" indent="0">
              <a:buNone/>
            </a:pPr>
            <a:r>
              <a:rPr lang="es-CO" sz="2000" dirty="0" smtClean="0"/>
              <a:t>2. “Sistema </a:t>
            </a:r>
            <a:r>
              <a:rPr lang="es-CO" sz="2000" dirty="0"/>
              <a:t>para Tele monitoreo de Variables Ambientales del Cultivo de Arroz en el municipio de Espinal Tolima” de los estudiantes Carlos Antonio Peña Melo y Sergio Augusto Sánchez Mendoza, bajo la dirección de los docentes Libardo Cartagena Yara y </a:t>
            </a:r>
            <a:r>
              <a:rPr lang="es-CO" sz="2000" dirty="0" err="1"/>
              <a:t>Amilkar</a:t>
            </a:r>
            <a:r>
              <a:rPr lang="es-CO" sz="2000" dirty="0"/>
              <a:t> Villanueva.</a:t>
            </a:r>
          </a:p>
          <a:p>
            <a:pPr marL="0" lv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51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18365" y="914400"/>
            <a:ext cx="8229600" cy="605307"/>
          </a:xfrm>
        </p:spPr>
        <p:txBody>
          <a:bodyPr/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ORGANIZACIÓN DE EVENTOS </a:t>
            </a:r>
            <a:r>
              <a:rPr lang="es-CO" sz="2400" b="1" dirty="0">
                <a:solidFill>
                  <a:srgbClr val="FF0000"/>
                </a:solidFill>
              </a:rPr>
              <a:t>DE INVESTIGACIÓN  </a:t>
            </a:r>
            <a:r>
              <a:rPr lang="es-CO" sz="2400" b="1" dirty="0" smtClean="0">
                <a:solidFill>
                  <a:srgbClr val="FF0000"/>
                </a:solidFill>
              </a:rPr>
              <a:t>A</a:t>
            </a:r>
            <a:br>
              <a:rPr lang="es-CO" sz="2400" b="1" dirty="0" smtClean="0">
                <a:solidFill>
                  <a:srgbClr val="FF0000"/>
                </a:solidFill>
              </a:rPr>
            </a:br>
            <a:r>
              <a:rPr lang="es-CO" sz="2400" b="1" dirty="0" smtClean="0">
                <a:solidFill>
                  <a:srgbClr val="FF0000"/>
                </a:solidFill>
              </a:rPr>
              <a:t> NIVEL REGIONAL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>
                <a:solidFill>
                  <a:srgbClr val="FF0000"/>
                </a:solidFill>
              </a:rPr>
              <a:t/>
            </a:r>
            <a:br>
              <a:rPr lang="es-CO" sz="2800" b="1" dirty="0">
                <a:solidFill>
                  <a:srgbClr val="FF0000"/>
                </a:solidFill>
              </a:rPr>
            </a:b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25770"/>
            <a:ext cx="9143999" cy="48575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CO" sz="5600" b="1" dirty="0">
                <a:solidFill>
                  <a:schemeClr val="accent1">
                    <a:lumMod val="50000"/>
                  </a:schemeClr>
                </a:solidFill>
              </a:rPr>
              <a:t>I ENCUENTRO REGIONAL DE TECNOLOGÍAS EDUCATIVAS ITFIP 2016 (Grupo de Investigación ITFIP VIRTUAL</a:t>
            </a:r>
            <a:r>
              <a:rPr lang="es-CO" sz="56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s-CO" sz="5600" dirty="0"/>
              <a:t> Participación:</a:t>
            </a:r>
          </a:p>
          <a:p>
            <a:pPr marL="0" indent="0">
              <a:buNone/>
            </a:pPr>
            <a:r>
              <a:rPr lang="es-CO" sz="5600" dirty="0"/>
              <a:t>Universidad de Cundinamarca</a:t>
            </a:r>
          </a:p>
          <a:p>
            <a:pPr marL="0" indent="0">
              <a:buNone/>
            </a:pPr>
            <a:r>
              <a:rPr lang="es-CO" sz="5600" dirty="0"/>
              <a:t>Universidad Cooperativa de Colombia (Espinal)</a:t>
            </a:r>
          </a:p>
          <a:p>
            <a:pPr marL="0" indent="0">
              <a:buNone/>
            </a:pPr>
            <a:r>
              <a:rPr lang="es-CO" sz="5600" dirty="0"/>
              <a:t>FUNDES</a:t>
            </a:r>
          </a:p>
          <a:p>
            <a:pPr marL="0" indent="0">
              <a:buNone/>
            </a:pPr>
            <a:r>
              <a:rPr lang="es-CO" sz="5600" dirty="0"/>
              <a:t>UNAD</a:t>
            </a:r>
          </a:p>
          <a:p>
            <a:pPr marL="0" indent="0">
              <a:buNone/>
            </a:pPr>
            <a:r>
              <a:rPr lang="es-CO" sz="5600" dirty="0"/>
              <a:t>ESGON</a:t>
            </a:r>
          </a:p>
          <a:p>
            <a:pPr marL="0" indent="0">
              <a:buNone/>
            </a:pPr>
            <a:r>
              <a:rPr lang="es-CO" sz="5600" dirty="0"/>
              <a:t>ITFIP</a:t>
            </a:r>
          </a:p>
          <a:p>
            <a:pPr marL="0" indent="0">
              <a:buNone/>
            </a:pPr>
            <a:endParaRPr lang="es-CO" sz="5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CO" sz="5600" b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s-CO" sz="5600" b="1" dirty="0">
                <a:solidFill>
                  <a:schemeClr val="accent1">
                    <a:lumMod val="50000"/>
                  </a:schemeClr>
                </a:solidFill>
              </a:rPr>
              <a:t>ENCUENTRO DE INVESTIGACIÓN EN CIENCIAS ECONÓMICAS, ADMINISTRATIVAS Y </a:t>
            </a:r>
            <a:r>
              <a:rPr lang="es-CO" sz="5600" b="1" dirty="0" smtClean="0">
                <a:solidFill>
                  <a:schemeClr val="accent1">
                    <a:lumMod val="50000"/>
                  </a:schemeClr>
                </a:solidFill>
              </a:rPr>
              <a:t>CONTABLES </a:t>
            </a:r>
            <a:r>
              <a:rPr lang="es-CO" sz="5600" b="1" dirty="0">
                <a:solidFill>
                  <a:schemeClr val="accent1">
                    <a:lumMod val="50000"/>
                  </a:schemeClr>
                </a:solidFill>
              </a:rPr>
              <a:t>ITFIP </a:t>
            </a:r>
            <a:r>
              <a:rPr lang="es-CO" sz="5600" b="1" dirty="0" smtClean="0">
                <a:solidFill>
                  <a:schemeClr val="accent1">
                    <a:lumMod val="50000"/>
                  </a:schemeClr>
                </a:solidFill>
              </a:rPr>
              <a:t>2016 (Grupo de Investigación SICOFAS)</a:t>
            </a:r>
          </a:p>
          <a:p>
            <a:pPr marL="0" indent="0">
              <a:buNone/>
            </a:pPr>
            <a:r>
              <a:rPr lang="es-CO" sz="5600" b="1" dirty="0" smtClean="0"/>
              <a:t>Participación:</a:t>
            </a:r>
          </a:p>
          <a:p>
            <a:pPr marL="0" indent="0">
              <a:buNone/>
            </a:pPr>
            <a:r>
              <a:rPr lang="es-CO" sz="5600" dirty="0" smtClean="0"/>
              <a:t>Universidad </a:t>
            </a:r>
            <a:r>
              <a:rPr lang="es-CO" sz="5600" dirty="0" err="1" smtClean="0"/>
              <a:t>Uniminuto</a:t>
            </a:r>
            <a:endParaRPr lang="es-CO" sz="5600" dirty="0" smtClean="0"/>
          </a:p>
          <a:p>
            <a:pPr marL="0" indent="0">
              <a:buNone/>
            </a:pPr>
            <a:r>
              <a:rPr lang="es-CO" sz="5600" dirty="0" smtClean="0"/>
              <a:t>Universidad de Cundinamarca</a:t>
            </a:r>
          </a:p>
          <a:p>
            <a:pPr marL="0" indent="0">
              <a:buNone/>
            </a:pPr>
            <a:r>
              <a:rPr lang="es-CO" sz="5600" dirty="0" smtClean="0"/>
              <a:t>Universidad Cooperativa de Colombia (Sede Espinal)</a:t>
            </a:r>
          </a:p>
          <a:p>
            <a:pPr marL="0" indent="0">
              <a:buNone/>
            </a:pPr>
            <a:r>
              <a:rPr lang="es-CO" sz="5600" dirty="0" smtClean="0"/>
              <a:t>Universidad del Tolima</a:t>
            </a:r>
          </a:p>
          <a:p>
            <a:pPr marL="0" indent="0">
              <a:buNone/>
            </a:pPr>
            <a:r>
              <a:rPr lang="es-CO" sz="5600" dirty="0" smtClean="0"/>
              <a:t>Universidad Piloto de Colombia</a:t>
            </a:r>
          </a:p>
          <a:p>
            <a:pPr marL="0" indent="0">
              <a:buNone/>
            </a:pPr>
            <a:r>
              <a:rPr lang="es-CO" sz="5600" dirty="0" smtClean="0"/>
              <a:t>ESGON</a:t>
            </a:r>
          </a:p>
          <a:p>
            <a:pPr marL="0" indent="0">
              <a:buNone/>
            </a:pPr>
            <a:r>
              <a:rPr lang="es-CO" sz="5600" dirty="0" smtClean="0"/>
              <a:t>ITFIP</a:t>
            </a:r>
          </a:p>
          <a:p>
            <a:pPr marL="0" indent="0"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768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16807" y="707691"/>
            <a:ext cx="8229600" cy="768551"/>
          </a:xfrm>
        </p:spPr>
        <p:txBody>
          <a:bodyPr/>
          <a:lstStyle/>
          <a:p>
            <a:pPr algn="ctr"/>
            <a:r>
              <a:rPr lang="es-CO" sz="2000" b="1" dirty="0">
                <a:solidFill>
                  <a:srgbClr val="FF0000"/>
                </a:solidFill>
              </a:rPr>
              <a:t>PARTICIPACIÓN EN EVENTOS DE INVESTIGACIÓN  A NIVEL </a:t>
            </a:r>
            <a:br>
              <a:rPr lang="es-CO" sz="2000" b="1" dirty="0">
                <a:solidFill>
                  <a:srgbClr val="FF0000"/>
                </a:solidFill>
              </a:rPr>
            </a:br>
            <a:r>
              <a:rPr lang="es-CO" sz="2000" b="1" dirty="0" smtClean="0">
                <a:solidFill>
                  <a:srgbClr val="FF0000"/>
                </a:solidFill>
              </a:rPr>
              <a:t>DEPARTAMENTAL</a:t>
            </a:r>
            <a:endParaRPr lang="es-CO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321" y="1350818"/>
            <a:ext cx="8229600" cy="502472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s-CO" sz="1400" dirty="0" smtClean="0">
                <a:solidFill>
                  <a:schemeClr val="accent5">
                    <a:lumMod val="50000"/>
                  </a:schemeClr>
                </a:solidFill>
              </a:rPr>
              <a:t>XIV </a:t>
            </a:r>
            <a:r>
              <a:rPr lang="es-CO" sz="1400" dirty="0">
                <a:solidFill>
                  <a:schemeClr val="accent5">
                    <a:lumMod val="50000"/>
                  </a:schemeClr>
                </a:solidFill>
              </a:rPr>
              <a:t>Encuentro </a:t>
            </a:r>
            <a:r>
              <a:rPr lang="es-CO" sz="1400" dirty="0" smtClean="0">
                <a:solidFill>
                  <a:schemeClr val="accent5">
                    <a:lumMod val="50000"/>
                  </a:schemeClr>
                </a:solidFill>
              </a:rPr>
              <a:t>departamental semilleros </a:t>
            </a:r>
            <a:r>
              <a:rPr lang="es-CO" sz="1400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es-CO" sz="1400" dirty="0" smtClean="0">
                <a:solidFill>
                  <a:schemeClr val="accent5">
                    <a:lumMod val="50000"/>
                  </a:schemeClr>
                </a:solidFill>
              </a:rPr>
              <a:t>investigación </a:t>
            </a:r>
            <a:r>
              <a:rPr lang="es-CO" sz="1400" dirty="0" err="1" smtClean="0">
                <a:solidFill>
                  <a:schemeClr val="accent5">
                    <a:lumMod val="50000"/>
                  </a:schemeClr>
                </a:solidFill>
              </a:rPr>
              <a:t>RedColsi</a:t>
            </a:r>
            <a:r>
              <a:rPr lang="es-CO" sz="1400" dirty="0" smtClean="0">
                <a:solidFill>
                  <a:schemeClr val="accent5">
                    <a:lumMod val="50000"/>
                  </a:schemeClr>
                </a:solidFill>
              </a:rPr>
              <a:t> Nodo Tolima y II de Cultura Científica. ITFIP, Espinal, 2016</a:t>
            </a:r>
          </a:p>
          <a:p>
            <a:pPr marL="0" lvl="0" indent="0">
              <a:buNone/>
            </a:pPr>
            <a:r>
              <a:rPr lang="es-CO" sz="1400" dirty="0" smtClean="0"/>
              <a:t>Participación: </a:t>
            </a:r>
          </a:p>
          <a:p>
            <a:pPr marL="0" lvl="0" indent="0">
              <a:buNone/>
            </a:pPr>
            <a:r>
              <a:rPr lang="es-CO" sz="1400" dirty="0" smtClean="0"/>
              <a:t>18 Instituciones de Educación Superior</a:t>
            </a:r>
          </a:p>
          <a:p>
            <a:pPr marL="0" lvl="0" indent="0">
              <a:buNone/>
            </a:pPr>
            <a:r>
              <a:rPr lang="es-CO" sz="1400" dirty="0"/>
              <a:t>8</a:t>
            </a:r>
            <a:r>
              <a:rPr lang="es-CO" sz="1400" dirty="0" smtClean="0"/>
              <a:t> Instituciones de Educación Media</a:t>
            </a:r>
          </a:p>
          <a:p>
            <a:pPr marL="0" lvl="0" indent="0">
              <a:buNone/>
            </a:pPr>
            <a:r>
              <a:rPr lang="es-CO" sz="1400" dirty="0" smtClean="0"/>
              <a:t>365 Proyectos de Investigación</a:t>
            </a:r>
          </a:p>
          <a:p>
            <a:pPr marL="0" lvl="0" indent="0">
              <a:buNone/>
            </a:pPr>
            <a:r>
              <a:rPr lang="es-CO" sz="1400" dirty="0" smtClean="0"/>
              <a:t>175 Evaluadores </a:t>
            </a:r>
          </a:p>
          <a:p>
            <a:pPr marL="0" lvl="0" indent="0">
              <a:buNone/>
            </a:pPr>
            <a:r>
              <a:rPr lang="es-CO" sz="1400" dirty="0" smtClean="0"/>
              <a:t>1.200 participantes</a:t>
            </a:r>
            <a:endParaRPr lang="es-CO" sz="1400" dirty="0"/>
          </a:p>
          <a:p>
            <a:pPr marL="0" indent="0">
              <a:buNone/>
            </a:pPr>
            <a:endParaRPr lang="es-CO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000" b="1" dirty="0" smtClean="0">
                <a:solidFill>
                  <a:srgbClr val="FF0000"/>
                </a:solidFill>
              </a:rPr>
              <a:t>PARTICIPACIÓN </a:t>
            </a:r>
            <a:r>
              <a:rPr lang="es-CO" sz="2000" b="1" dirty="0">
                <a:solidFill>
                  <a:srgbClr val="FF0000"/>
                </a:solidFill>
              </a:rPr>
              <a:t>EN EVENTOS DE INVESTIGACIÓN  A NIVEL </a:t>
            </a:r>
            <a:br>
              <a:rPr lang="es-CO" sz="2000" b="1" dirty="0">
                <a:solidFill>
                  <a:srgbClr val="FF0000"/>
                </a:solidFill>
              </a:rPr>
            </a:br>
            <a:r>
              <a:rPr lang="es-CO" sz="2000" b="1" dirty="0">
                <a:solidFill>
                  <a:srgbClr val="FF0000"/>
                </a:solidFill>
              </a:rPr>
              <a:t>REGIONAL</a:t>
            </a:r>
            <a:endParaRPr lang="es-CO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CO" sz="1400" dirty="0"/>
              <a:t>III ENCUENTRO DE GRUPOS Y SEMILLEROS DE INVESTIGACIÓN CIENTÍFICA – FUNDES, ESPINAL. Septiembre 2016.</a:t>
            </a:r>
          </a:p>
          <a:p>
            <a:pPr marL="0" indent="0">
              <a:buNone/>
            </a:pP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58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353" y="1330413"/>
            <a:ext cx="8229600" cy="768551"/>
          </a:xfrm>
        </p:spPr>
        <p:txBody>
          <a:bodyPr/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CONVOCATORIA ESPECIAL DE COOPERACIÓN DESARROLLO DE LA CULTURA CIENTIFICA, DEPARTAMENTO DEL TOLIMA.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 smtClean="0"/>
              <a:t> </a:t>
            </a:r>
          </a:p>
          <a:p>
            <a:pPr marL="0" indent="0">
              <a:buNone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Participación en Segunda, Cuarta y Quinta convocatoria para Financiación de Semilleros de Investigación con recursos de regalías:</a:t>
            </a:r>
          </a:p>
          <a:p>
            <a:pPr marL="0" indent="0" algn="ctr">
              <a:buNone/>
            </a:pPr>
            <a:r>
              <a:rPr lang="es-CO" dirty="0" smtClean="0"/>
              <a:t>Semilleros de Investigación: </a:t>
            </a:r>
          </a:p>
          <a:p>
            <a:pPr marL="0" indent="0" algn="ctr">
              <a:buNone/>
            </a:pPr>
            <a:r>
              <a:rPr lang="es-CO" dirty="0" smtClean="0"/>
              <a:t>SITEM (Ing. Electrónica)</a:t>
            </a:r>
          </a:p>
          <a:p>
            <a:pPr marL="0" indent="0" algn="ctr">
              <a:buNone/>
            </a:pPr>
            <a:r>
              <a:rPr lang="es-CO" dirty="0" smtClean="0"/>
              <a:t>GIPATCOBA (Ing. Civil)</a:t>
            </a:r>
          </a:p>
          <a:p>
            <a:pPr marL="0" indent="0" algn="ctr">
              <a:buNone/>
            </a:pPr>
            <a:r>
              <a:rPr lang="es-CO" dirty="0" smtClean="0"/>
              <a:t>GIPAC (Ing. Civil)</a:t>
            </a:r>
          </a:p>
          <a:p>
            <a:pPr marL="0" indent="0" algn="ctr">
              <a:buNone/>
            </a:pPr>
            <a:r>
              <a:rPr lang="es-CO" dirty="0" smtClean="0"/>
              <a:t>10 Docentes Evaluadores de proyectos de Inv.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6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17011"/>
            <a:ext cx="8229600" cy="833907"/>
          </a:xfrm>
        </p:spPr>
        <p:txBody>
          <a:bodyPr/>
          <a:lstStyle/>
          <a:p>
            <a:r>
              <a:rPr lang="es-CO" sz="2800" b="1" dirty="0">
                <a:solidFill>
                  <a:srgbClr val="FF0000"/>
                </a:solidFill>
              </a:rPr>
              <a:t>ORGANIZACIÓN DE EVENTOS DE INVESTIGACIÓN  A NIVEL </a:t>
            </a:r>
            <a:r>
              <a:rPr lang="es-CO" sz="2800" b="1" dirty="0" smtClean="0">
                <a:solidFill>
                  <a:srgbClr val="FF0000"/>
                </a:solidFill>
              </a:rPr>
              <a:t>INSTITUCIONAL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endParaRPr lang="es-CO" sz="1800" dirty="0" smtClean="0"/>
          </a:p>
          <a:p>
            <a:pPr marL="0" lvl="0" indent="0">
              <a:buNone/>
            </a:pPr>
            <a:r>
              <a:rPr lang="es-CO" sz="1800" dirty="0" smtClean="0"/>
              <a:t> </a:t>
            </a:r>
          </a:p>
          <a:p>
            <a:pPr marL="0" lvl="0" indent="0">
              <a:buNone/>
            </a:pPr>
            <a:endParaRPr lang="es-CO" sz="1800" dirty="0"/>
          </a:p>
          <a:p>
            <a:pPr marL="0" lvl="0" indent="0">
              <a:buNone/>
            </a:pPr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</a:rPr>
              <a:t>VI ENCUENTRO DE SEMILLEROS DE INVESTIGACIÓN ITFIP 2016</a:t>
            </a:r>
          </a:p>
          <a:p>
            <a:pPr marL="0" lvl="0" indent="0">
              <a:buNone/>
            </a:pPr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s-CO" sz="2400" b="1" dirty="0" smtClean="0"/>
              <a:t>Participación:</a:t>
            </a:r>
          </a:p>
          <a:p>
            <a:pPr marL="0" lvl="0" indent="0" algn="ctr">
              <a:buNone/>
            </a:pPr>
            <a:r>
              <a:rPr lang="es-CO" sz="2400" b="1" dirty="0" smtClean="0"/>
              <a:t>18 Semilleros de Investigación</a:t>
            </a:r>
          </a:p>
          <a:p>
            <a:pPr marL="0" lvl="0" indent="0" algn="ctr">
              <a:buNone/>
            </a:pPr>
            <a:r>
              <a:rPr lang="es-CO" sz="2400" b="1" dirty="0" smtClean="0"/>
              <a:t>30 Proyectos de Investigación (Sedes Espinal, Ampliación Ibagué y Ceres </a:t>
            </a:r>
            <a:r>
              <a:rPr lang="es-CO" sz="2400" b="1" dirty="0" err="1" smtClean="0"/>
              <a:t>Icononzo</a:t>
            </a:r>
            <a:r>
              <a:rPr lang="es-CO" sz="2400" b="1" dirty="0" smtClean="0"/>
              <a:t>)</a:t>
            </a:r>
          </a:p>
          <a:p>
            <a:pPr marL="0" lvl="0" indent="0">
              <a:buNone/>
            </a:pP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462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9568744"/>
              </p:ext>
            </p:extLst>
          </p:nvPr>
        </p:nvGraphicFramePr>
        <p:xfrm>
          <a:off x="0" y="540913"/>
          <a:ext cx="6800045" cy="257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82915851"/>
              </p:ext>
            </p:extLst>
          </p:nvPr>
        </p:nvGraphicFramePr>
        <p:xfrm>
          <a:off x="0" y="2906012"/>
          <a:ext cx="9144000" cy="31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58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1826" y="1841679"/>
            <a:ext cx="6658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EJES ESTRATÉGICOS PLAN DE DESARROLLO</a:t>
            </a:r>
            <a:endParaRPr lang="es-CO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7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52283" y="669702"/>
            <a:ext cx="470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INTERNACIONALIZACION 2016</a:t>
            </a:r>
            <a:endParaRPr 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0762" y="1290084"/>
            <a:ext cx="76371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400" b="1" dirty="0" smtClean="0">
              <a:solidFill>
                <a:srgbClr val="E30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2400" b="1" dirty="0">
              <a:solidFill>
                <a:srgbClr val="E30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b="1" dirty="0" smtClean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PERFECCIONADOS</a:t>
            </a:r>
          </a:p>
          <a:p>
            <a:endParaRPr lang="es-CO" sz="2400" b="1" dirty="0" smtClean="0">
              <a:solidFill>
                <a:srgbClr val="E30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</a:rPr>
              <a:t>UNIVERSIDAD SAN MARTIN DE </a:t>
            </a:r>
            <a:r>
              <a:rPr lang="es-CO" b="1" dirty="0" smtClean="0">
                <a:solidFill>
                  <a:srgbClr val="002060"/>
                </a:solidFill>
              </a:rPr>
              <a:t>PORRES-PERU</a:t>
            </a:r>
            <a:endParaRPr lang="es-CO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</a:rPr>
              <a:t>UNIVERSIDAD DE LA RIOJA- ESPAÑA</a:t>
            </a:r>
          </a:p>
          <a:p>
            <a:endParaRPr lang="es-CO" b="1" dirty="0" smtClean="0">
              <a:solidFill>
                <a:srgbClr val="E30613"/>
              </a:solidFill>
            </a:endParaRPr>
          </a:p>
          <a:p>
            <a:r>
              <a:rPr lang="es-CO" sz="2400" b="1" dirty="0" smtClean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TRAMITE</a:t>
            </a:r>
          </a:p>
          <a:p>
            <a:endParaRPr lang="es-C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</a:rPr>
              <a:t>UNIVERSIDAD BENITO JUAREZ –MEXICO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</a:rPr>
              <a:t>UNIVERSIDAD DE MORON- 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</a:rPr>
              <a:t>UNIVERSIDAD GUAYAQUIL- ECUADOR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</a:rPr>
              <a:t>UNIVERSIDAD </a:t>
            </a:r>
            <a:r>
              <a:rPr lang="es-CO" b="1" dirty="0" smtClean="0">
                <a:solidFill>
                  <a:srgbClr val="002060"/>
                </a:solidFill>
              </a:rPr>
              <a:t>FLORIDA – E.E.U.U.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450762" y="4020685"/>
            <a:ext cx="63106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9549" y="1424895"/>
            <a:ext cx="71606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 </a:t>
            </a:r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CONVENIOS </a:t>
            </a:r>
            <a:r>
              <a:rPr lang="es-CO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 2016</a:t>
            </a:r>
          </a:p>
          <a:p>
            <a:pPr algn="ctr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COLEGIO NACIONAL SAN ISIDORO - ESPINAL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COLEGIO SOR JOSEFA DEL CASTILLO- GUAMO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COLEGIO CAÑADA RODEO – GUAMO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COLEGIO MAYOR DEL CASTILLO – MELGAR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 smtClean="0"/>
          </a:p>
          <a:p>
            <a:r>
              <a:rPr lang="es-CO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TRAMITE</a:t>
            </a:r>
            <a:endParaRPr lang="es-CO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TECNICO INDUSTRIAL – ESPINAL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GABRIELA MISTRAL – MELGAR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COLEGIO SUMAPAZ – MELGAR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COLEGIO JUAQUIN PARIS –IBAGUE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INSTITUCION EDUCATIVA BOYACA – IBAGUE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SAN LUIS GONZALA- CHICORAL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 smtClean="0"/>
          </a:p>
        </p:txBody>
      </p:sp>
    </p:spTree>
    <p:extLst>
      <p:ext uri="{BB962C8B-B14F-4D97-AF65-F5344CB8AC3E}">
        <p14:creationId xmlns:p14="http://schemas.microsoft.com/office/powerpoint/2010/main" val="35900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14956817"/>
              </p:ext>
            </p:extLst>
          </p:nvPr>
        </p:nvGraphicFramePr>
        <p:xfrm>
          <a:off x="57955" y="596430"/>
          <a:ext cx="6690576" cy="212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6001556" y="2721444"/>
            <a:ext cx="298789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TOTAL ESTUDIANTES CON 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ESTIMULO EDUCATIVO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2.159</a:t>
            </a:r>
          </a:p>
          <a:p>
            <a:pPr>
              <a:spcAft>
                <a:spcPts val="0"/>
              </a:spcAft>
            </a:pPr>
            <a:endParaRPr lang="es-E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TOTAL ESTUDIANTES </a:t>
            </a:r>
            <a:endParaRPr lang="es-ES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MATRICULADO                3.128		</a:t>
            </a:r>
            <a:endParaRPr lang="es-E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% ESTUDIANTES 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BENEFICIADOS			 69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%	</a:t>
            </a:r>
            <a:endParaRPr lang="es-E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56288"/>
              </p:ext>
            </p:extLst>
          </p:nvPr>
        </p:nvGraphicFramePr>
        <p:xfrm>
          <a:off x="142992" y="2820473"/>
          <a:ext cx="5704016" cy="360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136784" y="4714614"/>
            <a:ext cx="2472743" cy="8202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Semestre A $636.489.727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6175" y="1183341"/>
            <a:ext cx="8256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dirty="0" smtClean="0">
              <a:solidFill>
                <a:srgbClr val="0000CC"/>
              </a:solidFill>
            </a:endParaRPr>
          </a:p>
          <a:p>
            <a:pPr algn="ctr"/>
            <a:endParaRPr lang="es-CO" sz="2400" b="1" dirty="0">
              <a:solidFill>
                <a:srgbClr val="0000CC"/>
              </a:solidFill>
            </a:endParaRPr>
          </a:p>
          <a:p>
            <a:pPr algn="ctr"/>
            <a:endParaRPr lang="es-CO" sz="2400" b="1" dirty="0" smtClean="0">
              <a:solidFill>
                <a:srgbClr val="0000CC"/>
              </a:solidFill>
            </a:endParaRPr>
          </a:p>
          <a:p>
            <a:pPr algn="ctr"/>
            <a:endParaRPr lang="es-CO" sz="2400" b="1" dirty="0">
              <a:solidFill>
                <a:srgbClr val="0000CC"/>
              </a:solidFill>
            </a:endParaRPr>
          </a:p>
          <a:p>
            <a:pPr algn="ctr"/>
            <a:r>
              <a:rPr lang="es-ES" b="1" dirty="0" smtClean="0">
                <a:solidFill>
                  <a:srgbClr val="0000CC"/>
                </a:solidFill>
              </a:rPr>
              <a:t>,</a:t>
            </a:r>
            <a:endParaRPr lang="es-ES" b="1" dirty="0">
              <a:solidFill>
                <a:srgbClr val="0000CC"/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42137"/>
              </p:ext>
            </p:extLst>
          </p:nvPr>
        </p:nvGraphicFramePr>
        <p:xfrm>
          <a:off x="167426" y="837126"/>
          <a:ext cx="5499278" cy="414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43188" y="5300631"/>
            <a:ext cx="5911404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TOTAL ESTUDIANTES CON ESTIMULO 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EDUCATIVOS 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	1.871</a:t>
            </a:r>
            <a:endParaRPr lang="es-E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TOTAL ESTUDIANTES 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MATRICULADOS   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3.100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s-E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% ESTUDIANTES BENEFICIADOS			60%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27410" y="2592970"/>
            <a:ext cx="1808253" cy="8740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SEMESTRE  B $598.140.527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27410" y="3946800"/>
            <a:ext cx="1808253" cy="8740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TOTAL ESTIMULOS 2016 $1.234.630.254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0260" y="1129539"/>
            <a:ext cx="20732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dirty="0" smtClean="0">
              <a:solidFill>
                <a:srgbClr val="0000CC"/>
              </a:solidFill>
            </a:endParaRPr>
          </a:p>
          <a:p>
            <a:pPr algn="ctr"/>
            <a:endParaRPr lang="es-CO" sz="2400" b="1" dirty="0">
              <a:solidFill>
                <a:srgbClr val="0000CC"/>
              </a:solidFill>
            </a:endParaRPr>
          </a:p>
          <a:p>
            <a:pPr algn="ctr"/>
            <a:endParaRPr lang="es-CO" sz="2400" b="1" dirty="0" smtClean="0">
              <a:solidFill>
                <a:srgbClr val="0000CC"/>
              </a:solidFill>
            </a:endParaRPr>
          </a:p>
          <a:p>
            <a:pPr algn="ctr"/>
            <a:endParaRPr lang="es-CO" sz="2400" b="1" dirty="0">
              <a:solidFill>
                <a:srgbClr val="0000CC"/>
              </a:solidFill>
            </a:endParaRPr>
          </a:p>
          <a:p>
            <a:pPr algn="ctr"/>
            <a:endParaRPr lang="es-CO" sz="2800" b="1" dirty="0" smtClean="0"/>
          </a:p>
          <a:p>
            <a:pPr algn="ctr"/>
            <a:endParaRPr lang="es-ES" b="1" dirty="0">
              <a:solidFill>
                <a:srgbClr val="0000CC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99291"/>
              </p:ext>
            </p:extLst>
          </p:nvPr>
        </p:nvGraphicFramePr>
        <p:xfrm>
          <a:off x="631065" y="513008"/>
          <a:ext cx="5808372" cy="6104245"/>
        </p:xfrm>
        <a:graphic>
          <a:graphicData uri="http://schemas.openxmlformats.org/drawingml/2006/table">
            <a:tbl>
              <a:tblPr/>
              <a:tblGrid>
                <a:gridCol w="3438658"/>
                <a:gridCol w="1223494"/>
                <a:gridCol w="1146220"/>
              </a:tblGrid>
              <a:tr h="6993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PERIODO A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PERIODO B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INSTITUCIONAL</a:t>
                      </a:r>
                      <a:endParaRPr lang="es-E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DESPLAZADOS, REINSERT. Y DESMOVILIZADOS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COMUNIDADES INDIGENAS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PACIFIC RUBIALES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PERENCO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PETROBRAS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GUAMO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VENADILLO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COELLO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AMBALEMA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SUAREZ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RICAURTE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TOCAIMA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ESPINAL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FLANDES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CONV. ALCALDIA ANZOATEGUI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1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s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2159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1871</a:t>
                      </a:r>
                    </a:p>
                  </a:txBody>
                  <a:tcPr marL="9065" marR="9065" marT="9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7006297" y="1537855"/>
            <a:ext cx="1081636" cy="4987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/>
              <a:t>RESUMEN ESTIMULOS EDUCATIVOS</a:t>
            </a:r>
          </a:p>
          <a:p>
            <a:pPr algn="ctr"/>
            <a:r>
              <a:rPr lang="es-ES" sz="2400" dirty="0" smtClean="0"/>
              <a:t> 2016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448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08908" y="561179"/>
            <a:ext cx="5378824" cy="662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ELECTIVAS</a:t>
            </a:r>
            <a:endParaRPr lang="es-E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07079" y="2228424"/>
            <a:ext cx="5188197" cy="38174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AEROBICOS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ARTES PLASTICAS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BALONCESTO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DANZAS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GIMNASIO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FUTBOL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MICROFUTBOL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MUSICA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NATACION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PASTORAL UNIVERSITARIA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TAEKWONDO</a:t>
            </a:r>
            <a:endParaRPr lang="es-ES" sz="2400" dirty="0"/>
          </a:p>
        </p:txBody>
      </p:sp>
      <p:pic>
        <p:nvPicPr>
          <p:cNvPr id="7" name="Imagen 6" descr="C:\Users\ITFIP\Pictures\Actividades-extraprogramática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"/>
          <a:stretch/>
        </p:blipFill>
        <p:spPr bwMode="auto">
          <a:xfrm>
            <a:off x="1377471" y="3041603"/>
            <a:ext cx="2669801" cy="1977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29178" y="14165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ELECTIVAS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OFERTADAS  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2.390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 BENEFICIADOS</a:t>
            </a:r>
          </a:p>
        </p:txBody>
      </p:sp>
    </p:spTree>
    <p:extLst>
      <p:ext uri="{BB962C8B-B14F-4D97-AF65-F5344CB8AC3E}">
        <p14:creationId xmlns:p14="http://schemas.microsoft.com/office/powerpoint/2010/main" val="21712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641703"/>
            <a:ext cx="6822251" cy="41551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800" dirty="0" smtClean="0"/>
              <a:t>Habilitación de Servicios de Consulta Externa de Medicina General y Odontología por la Secretaria de Salud del Tolima</a:t>
            </a:r>
          </a:p>
          <a:p>
            <a:pPr algn="ctr"/>
            <a:endParaRPr lang="es-ES" sz="2800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800" dirty="0" smtClean="0"/>
              <a:t>544 consultas de odontología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800" dirty="0" smtClean="0"/>
              <a:t> 273  consultas de Medicina General</a:t>
            </a:r>
          </a:p>
          <a:p>
            <a:pPr algn="ctr"/>
            <a:endParaRPr lang="es-ES" sz="2800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800" dirty="0" smtClean="0"/>
              <a:t> 8 campañas de Promoción y Prevención</a:t>
            </a:r>
          </a:p>
          <a:p>
            <a:pPr algn="ctr"/>
            <a:r>
              <a:rPr lang="es-ES" sz="2800" dirty="0" smtClean="0"/>
              <a:t> en Salud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s-ES" sz="2800" dirty="0"/>
          </a:p>
        </p:txBody>
      </p:sp>
      <p:sp>
        <p:nvSpPr>
          <p:cNvPr id="4" name="AutoShape 2" descr="Resultado de imagen para imagenes de servicios de sal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921" y="3435937"/>
            <a:ext cx="1861374" cy="151707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0375" y="662908"/>
            <a:ext cx="6024283" cy="638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SERVICIOS DE SALUD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26" y="1798883"/>
            <a:ext cx="1385365" cy="140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251" y="5049130"/>
            <a:ext cx="2286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75498" y="1685952"/>
            <a:ext cx="8162364" cy="4087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 smtClean="0"/>
              <a:t>8 </a:t>
            </a:r>
            <a:r>
              <a:rPr lang="es-ES" sz="2400" dirty="0" smtClean="0"/>
              <a:t>CAMPEONATOS INTERNOS, </a:t>
            </a:r>
          </a:p>
          <a:p>
            <a:pPr algn="ctr"/>
            <a:r>
              <a:rPr lang="es-ES" sz="2400" dirty="0"/>
              <a:t> </a:t>
            </a:r>
            <a:r>
              <a:rPr lang="es-ES" sz="2400" dirty="0" smtClean="0"/>
              <a:t>REALIZADOS </a:t>
            </a:r>
            <a:r>
              <a:rPr lang="es-ES" sz="2400" dirty="0" smtClean="0"/>
              <a:t>EN </a:t>
            </a:r>
            <a:r>
              <a:rPr lang="es-ES" sz="2400" dirty="0" smtClean="0"/>
              <a:t>AJEDREZ, BALONCESTO, FUTBOL,MICROFUTBOL </a:t>
            </a:r>
            <a:r>
              <a:rPr lang="es-ES" sz="2400" dirty="0"/>
              <a:t>Y </a:t>
            </a:r>
            <a:r>
              <a:rPr lang="es-ES" sz="2400" dirty="0" smtClean="0"/>
              <a:t>TAEKWONDO.</a:t>
            </a:r>
            <a:endParaRPr lang="es-ES" sz="2400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PARTICIPACION EN ZONALES UNIVERSITARIOS DE “ASCUN”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 smtClean="0"/>
              <a:t>Futbol estudiantes en Fusagasugá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 smtClean="0"/>
              <a:t>Futbol Sala estudiantes F-M en Espinal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 smtClean="0"/>
              <a:t>Futbol Docentes y Administrativos en Espinal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 smtClean="0"/>
              <a:t>Encuentro de Danzas Folclóricas en Armenia</a:t>
            </a:r>
          </a:p>
          <a:p>
            <a:pPr algn="ctr"/>
            <a:endParaRPr lang="es-ES" sz="2400" dirty="0" smtClean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PARTICIPACIÓN GRUPO DE DANZAS EN EVENTOS FOLCLÓRICAS EN IBAGUÉ , AMBALEMA, GUAMO, COELLO, COYAIMA, GIRARDOT Y ESPINAL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2400" dirty="0" smtClean="0"/>
              <a:t>SE </a:t>
            </a:r>
            <a:r>
              <a:rPr lang="es-ES" sz="2400" dirty="0"/>
              <a:t>IMPLEMENTO EL PROGRAMA DE </a:t>
            </a:r>
            <a:r>
              <a:rPr lang="es-ES" sz="2400" dirty="0" smtClean="0"/>
              <a:t>PERMANENCIA </a:t>
            </a:r>
            <a:r>
              <a:rPr lang="es-ES" sz="2400" dirty="0"/>
              <a:t>Y RETENCIÓN ESTUDIANTIL “PAPITFIP”</a:t>
            </a:r>
          </a:p>
          <a:p>
            <a:pPr algn="ctr"/>
            <a:endParaRPr lang="es-ES" sz="2400" dirty="0" smtClean="0"/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2425951" y="0"/>
            <a:ext cx="2720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ACCIONES</a:t>
            </a:r>
          </a:p>
        </p:txBody>
      </p:sp>
    </p:spTree>
    <p:extLst>
      <p:ext uri="{BB962C8B-B14F-4D97-AF65-F5344CB8AC3E}">
        <p14:creationId xmlns:p14="http://schemas.microsoft.com/office/powerpoint/2010/main" val="20950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imagen puede contener: 15 personas, personas sonri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6" y="248135"/>
            <a:ext cx="4987546" cy="30659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98" y="4161229"/>
            <a:ext cx="4481337" cy="23801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70" y="1713229"/>
            <a:ext cx="3612759" cy="24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195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44319" y="561186"/>
          <a:ext cx="6488301" cy="111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99997" y="104548"/>
            <a:ext cx="83836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HISTORICO PRESUPUESTO DE FUNCIONAMIENTO VIGENCIAS 2012 a 2016 </a:t>
            </a:r>
            <a:endParaRPr lang="es-ES" sz="2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293" y="1984664"/>
            <a:ext cx="61150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174178" y="3613506"/>
            <a:ext cx="2800841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</a:rPr>
              <a:t>El incremento de la población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estudiantil, de la sede El Espinal, Ceres y la extensión de Ibagué 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</a:rPr>
              <a:t>del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año 2015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</a:rPr>
              <a:t>al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2016 fue de 8%. 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3417063"/>
              </p:ext>
            </p:extLst>
          </p:nvPr>
        </p:nvGraphicFramePr>
        <p:xfrm>
          <a:off x="109785" y="875763"/>
          <a:ext cx="6703140" cy="207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370749"/>
              </p:ext>
            </p:extLst>
          </p:nvPr>
        </p:nvGraphicFramePr>
        <p:xfrm>
          <a:off x="3084285" y="3117074"/>
          <a:ext cx="5885543" cy="348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655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7" y="1623762"/>
            <a:ext cx="8001000" cy="4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81837"/>
              </p:ext>
            </p:extLst>
          </p:nvPr>
        </p:nvGraphicFramePr>
        <p:xfrm>
          <a:off x="4312227" y="1683328"/>
          <a:ext cx="4831773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06" y="1683328"/>
            <a:ext cx="3888602" cy="26600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06" y="712743"/>
            <a:ext cx="602711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18469"/>
            <a:ext cx="7495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CAMBIO DE CARÁCTER</a:t>
            </a:r>
          </a:p>
          <a:p>
            <a:pPr algn="just"/>
            <a:r>
              <a:rPr lang="es-CO" sz="1200" b="1" dirty="0"/>
              <a:t>Se definió  ruta con 13 fases, las cuales fueron aprobadas por el consejo directivo, como también se ha recibido acompañamiento del MEN  y de </a:t>
            </a:r>
            <a:r>
              <a:rPr lang="es-CO" sz="1200" b="1" dirty="0" smtClean="0"/>
              <a:t>asesores externos</a:t>
            </a:r>
            <a:r>
              <a:rPr lang="es-CO" b="1" dirty="0" smtClean="0"/>
              <a:t>.</a:t>
            </a:r>
          </a:p>
          <a:p>
            <a:pPr algn="just"/>
            <a:endParaRPr lang="es-CO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7711"/>
              </p:ext>
            </p:extLst>
          </p:nvPr>
        </p:nvGraphicFramePr>
        <p:xfrm>
          <a:off x="141668" y="1609860"/>
          <a:ext cx="8886421" cy="5120135"/>
        </p:xfrm>
        <a:graphic>
          <a:graphicData uri="http://schemas.openxmlformats.org/drawingml/2006/table">
            <a:tbl>
              <a:tblPr/>
              <a:tblGrid>
                <a:gridCol w="578406"/>
                <a:gridCol w="6863974"/>
                <a:gridCol w="1444041"/>
              </a:tblGrid>
              <a:tr h="16535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Columna1g</a:t>
                      </a:r>
                      <a:endParaRPr lang="es-CO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FASES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1.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 la misión institucional, de los postulados misionales, de los fundamentos filosóficos, Antropológicos, educativos y demás que deban ser considerados para la nueva institución de educación superior.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2.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del Proyecto Educativo Institucional para la nueva institución de educación superior.  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8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3.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Formulación de las políticas académicas que desarrollan el Proyecto Educativo Institucional  que incluye docencia y proyección social .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4</a:t>
                      </a:r>
                      <a:r>
                        <a:rPr lang="es-CO" sz="105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CO" sz="105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del documento de políticas de integración curricular de las misionales de la educación superior.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5.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 la propuesta curricular de un programa específico que se vaya a presentar a registro calificado como programa terminal no articulado por ciclos propedéuticos y que recoja la política de integración curricular, nuevos postulados misionales y demás. 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1098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6.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 la estructuración académico administrativa de la nueva institución de educación superior - dentro de los principios de eficiencia, eficacia y economía.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8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7.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Levantamiento de la información relacionada con la estructura física disponible para la nueva institución de educación superior.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1482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8</a:t>
                      </a:r>
                      <a:r>
                        <a:rPr lang="es-CO" sz="105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CO" sz="105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Levantamiento de la información relacionada con los recursos de apoyo académicos suficientes, adecuados y pertinentes – biblioteca, libros, hemeroteca, bases de datos virtuales y demás información que se relaciona con la oferta académica actual y futura de la nueva institución de educación superior.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9</a:t>
                      </a:r>
                      <a:r>
                        <a:rPr lang="es-CO" sz="105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CO" sz="105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 la política de administración y gestión en coherencia con los postulados legales en materia de presupuesto y administración del gasto público que rigen la institución actualmente. Política que recoge además la consolidación del patrimonio.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  <a:p>
                      <a:pPr algn="ctr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1098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10</a:t>
                      </a:r>
                      <a:r>
                        <a:rPr lang="es-CO" sz="105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CO" sz="105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 la política de autoevaluación, autorregulación y mejoramiento </a:t>
                      </a:r>
                      <a:r>
                        <a:rPr lang="es-CO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contínuo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para la nueva institución de educación superior. 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8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11.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del Plan de Desarrollo con el contenido de todo lo previsto para la nueva institución de educación superior.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63894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12.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del Plan de Transición – académico, investigativo, de extensión, de proyección social, administrativo, financiero, jurídico legal, y demás que se requieren para el paso de la antigua institución a la nueva institución.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93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Fase 13.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 la estrategia de comunicaciones, de manejo de la nueva imagen institucional y de sensibilización al impacto derivado del proceso de cambio de carácter académico a institución universitaria.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91" y="4256029"/>
            <a:ext cx="7791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b="1" dirty="0" smtClean="0">
                <a:solidFill>
                  <a:srgbClr val="2B2280"/>
                </a:solidFill>
              </a:rPr>
              <a:t>Mediante </a:t>
            </a:r>
            <a:r>
              <a:rPr lang="es-CO" b="1" dirty="0">
                <a:solidFill>
                  <a:srgbClr val="2B2280"/>
                </a:solidFill>
              </a:rPr>
              <a:t>Gestión como Directivo de la REDTTU se presento  proyecto de Ley Estatutaria por el cual se reglamenta el artículo 69 de la Constitución Política de Colombia, </a:t>
            </a:r>
            <a:r>
              <a:rPr lang="es-CO" b="1" dirty="0" smtClean="0">
                <a:solidFill>
                  <a:srgbClr val="2B2280"/>
                </a:solidFill>
              </a:rPr>
              <a:t>Fue aprobada en primer debate </a:t>
            </a:r>
            <a:r>
              <a:rPr lang="es-CO" b="1" dirty="0">
                <a:solidFill>
                  <a:srgbClr val="2B2280"/>
                </a:solidFill>
              </a:rPr>
              <a:t>por parte del Congreso de la Republica. </a:t>
            </a:r>
          </a:p>
          <a:p>
            <a:pPr algn="just"/>
            <a:r>
              <a:rPr lang="es-CO" dirty="0" smtClean="0">
                <a:solidFill>
                  <a:srgbClr val="2B2280"/>
                </a:solidFill>
              </a:rPr>
              <a:t> </a:t>
            </a:r>
            <a:endParaRPr lang="es-CO" dirty="0">
              <a:solidFill>
                <a:srgbClr val="2B228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" y="883289"/>
            <a:ext cx="6161809" cy="31371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800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83128" y="1485899"/>
          <a:ext cx="8614062" cy="485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1340427" y="519545"/>
            <a:ext cx="5340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INFRAESTRUCTURA</a:t>
            </a:r>
            <a:endParaRPr lang="es-ES" sz="40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3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86" y="2099401"/>
            <a:ext cx="7145131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788810"/>
              </p:ext>
            </p:extLst>
          </p:nvPr>
        </p:nvGraphicFramePr>
        <p:xfrm>
          <a:off x="3844636" y="2005445"/>
          <a:ext cx="5216236" cy="408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11" y="2185120"/>
            <a:ext cx="3248025" cy="338137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04009" y="768928"/>
            <a:ext cx="4914900" cy="800099"/>
          </a:xfrm>
          <a:prstGeom prst="rect">
            <a:avLst/>
          </a:prstGeom>
          <a:scene3d>
            <a:camera prst="orthographicFront"/>
            <a:lightRig rig="harsh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ln/>
                <a:solidFill>
                  <a:srgbClr val="FF0000"/>
                </a:solidFill>
              </a:rPr>
              <a:t>INCREMENTO HISTORICO  EXCEDENTES FINANCIEROS</a:t>
            </a:r>
            <a:br>
              <a:rPr lang="es-CO" sz="2800" b="1" dirty="0" smtClean="0">
                <a:ln/>
                <a:solidFill>
                  <a:srgbClr val="FF0000"/>
                </a:solidFill>
              </a:rPr>
            </a:br>
            <a:r>
              <a:rPr lang="es-CO" b="1" dirty="0" smtClean="0">
                <a:ln/>
                <a:solidFill>
                  <a:srgbClr val="FF0000"/>
                </a:solidFill>
              </a:rPr>
              <a:t/>
            </a:r>
            <a:br>
              <a:rPr lang="es-CO" b="1" dirty="0" smtClean="0">
                <a:ln/>
                <a:solidFill>
                  <a:srgbClr val="FF0000"/>
                </a:solidFill>
              </a:rPr>
            </a:br>
            <a:endParaRPr lang="es-CO" b="1" dirty="0" smtClean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75609" y="25447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RECURSOS CUN </a:t>
            </a:r>
            <a:r>
              <a:rPr lang="es-C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2016</a:t>
            </a:r>
            <a:endParaRPr lang="es-C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73062" y="865044"/>
            <a:ext cx="2969202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RECURSOS CUN AÑO 2016</a:t>
            </a:r>
          </a:p>
          <a:p>
            <a:pPr algn="ctr"/>
            <a:endParaRPr lang="es-CO" sz="1350" b="1" dirty="0">
              <a:ln/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36" y="2026227"/>
            <a:ext cx="708078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69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3394" y="1579905"/>
            <a:ext cx="6000751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OTRAS ACTIVIDADES RELEVANTES EN EL QUEHACER INSTITUCIONAL </a:t>
            </a:r>
            <a:endParaRPr lang="es-E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5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18942" y="504854"/>
            <a:ext cx="64214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ESTUDIANTES MATRICULADOS </a:t>
            </a:r>
          </a:p>
          <a:p>
            <a:pPr algn="ctr"/>
            <a:r>
              <a:rPr lang="es-E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POR NIVEL PROPEDEUTICO AÑOS 2015 Vs 2016</a:t>
            </a:r>
            <a:endParaRPr lang="es-E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2446625"/>
              </p:ext>
            </p:extLst>
          </p:nvPr>
        </p:nvGraphicFramePr>
        <p:xfrm>
          <a:off x="-1" y="5099380"/>
          <a:ext cx="9144001" cy="169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12286"/>
              </p:ext>
            </p:extLst>
          </p:nvPr>
        </p:nvGraphicFramePr>
        <p:xfrm>
          <a:off x="389536" y="1400897"/>
          <a:ext cx="8479817" cy="369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477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476" y="1253613"/>
            <a:ext cx="87015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PIGA</a:t>
            </a:r>
            <a:endParaRPr lang="es-CO" sz="2000" b="1" dirty="0">
              <a:solidFill>
                <a:srgbClr val="E3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6477" y="1653723"/>
            <a:ext cx="8701549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Celebración 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días ambientales más relevantes del año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Sensibilización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ahorro del agua y energía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2462981" y="2566219"/>
            <a:ext cx="51578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CONVENIOS INTERINSTITUCIONALES</a:t>
            </a:r>
            <a:endParaRPr lang="es-CO" b="1" dirty="0">
              <a:solidFill>
                <a:srgbClr val="E3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6476" y="3056044"/>
            <a:ext cx="8551158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CORPORACIÓN IPS TOLIMA   ELKIN YOVANY GONZÁLEZ ESPINOSA.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FUNDACIÓN PARA LA PROMOCIÓN Y LA ASOCIACIÓN “SHALOM CASA DE PAZ”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FUNDACIÓN GRUPO DE APOYO IBAGUÉ -TOLIMA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INSTITUCIÓN EDUCATIVA TÉCNICA COMERCIAL CALDAS DE- GUAMO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INSTITUCIÓN EDUCATIVA MARIANO SÁNCHEZ - ESPINAL  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INSTITUCIÓN EDUCATIVA TÉCNICA INDUSTRIAL SIMÓN BOLÍVAR- GUAMO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FUNDACIÓN ISMAEL PERDOMO ESPINAL -TOLIMA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ASOCIACIÓN DE USUARIOS CAMPESINOS DE ESPINAL TOLIMA “ANUC”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JUNTA DE ACCIÓN COMUNAL BARRIO TALURA ESPINAL -TOLIMA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PARROQUIA “EL ESPÍRITU SANTO” DEL ESPINAL-TOLIMA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ESTABLECIMIENTO EDUCATIVO PRIVADO COLEGIO MIS BELLOS GENIOS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FUNDACIÓN NOSOTRAS POR ELLOS “FUNOPE”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COLEGIO SANTA MARGARITA MARÍA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7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28788" y="2440919"/>
            <a:ext cx="6662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i="1" dirty="0" err="1" smtClean="0">
                <a:solidFill>
                  <a:srgbClr val="FF0000"/>
                </a:solidFill>
              </a:rPr>
              <a:t>Autoevaluaci</a:t>
            </a:r>
            <a:r>
              <a:rPr lang="es-ES" sz="4400" b="1" i="1" dirty="0" err="1" smtClean="0">
                <a:solidFill>
                  <a:srgbClr val="FF0000"/>
                </a:solidFill>
              </a:rPr>
              <a:t>ón</a:t>
            </a:r>
            <a:r>
              <a:rPr lang="es-ES" sz="4400" b="1" i="1" dirty="0" smtClean="0">
                <a:solidFill>
                  <a:srgbClr val="FF0000"/>
                </a:solidFill>
              </a:rPr>
              <a:t> </a:t>
            </a:r>
            <a:r>
              <a:rPr lang="es-ES" sz="4400" b="1" i="1" dirty="0">
                <a:solidFill>
                  <a:srgbClr val="FF0000"/>
                </a:solidFill>
              </a:rPr>
              <a:t>con fines de </a:t>
            </a:r>
            <a:r>
              <a:rPr lang="es-ES" sz="4400" b="1" i="1" dirty="0" smtClean="0">
                <a:solidFill>
                  <a:srgbClr val="FF0000"/>
                </a:solidFill>
              </a:rPr>
              <a:t>Acreditación y Mejora</a:t>
            </a:r>
            <a:endParaRPr lang="es-CO" sz="4400" b="1" i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8823" r="9760" b="6457"/>
          <a:stretch/>
        </p:blipFill>
        <p:spPr>
          <a:xfrm>
            <a:off x="6069496" y="1928047"/>
            <a:ext cx="2605849" cy="31494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8168" y="5359488"/>
            <a:ext cx="882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solidFill>
                  <a:srgbClr val="0000CC"/>
                </a:solidFill>
              </a:rPr>
              <a:t>“ANALIZANDO EL PRESENTE PARA CONSTRUIR EL FUTURO” </a:t>
            </a:r>
            <a:endParaRPr lang="es-CO" sz="2400" b="1" i="1" dirty="0">
              <a:solidFill>
                <a:srgbClr val="0000CC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2609" y="1381744"/>
            <a:ext cx="5694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REALIZADOS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7064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245" r="49803" b="1100"/>
          <a:stretch>
            <a:fillRect/>
          </a:stretch>
        </p:blipFill>
        <p:spPr bwMode="auto">
          <a:xfrm>
            <a:off x="1661269" y="1220063"/>
            <a:ext cx="4301650" cy="537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uadroTexto 2"/>
          <p:cNvSpPr txBox="1">
            <a:spLocks noChangeArrowheads="1"/>
          </p:cNvSpPr>
          <p:nvPr/>
        </p:nvSpPr>
        <p:spPr bwMode="auto">
          <a:xfrm>
            <a:off x="115909" y="573950"/>
            <a:ext cx="605627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CO" altLang="es-CO" b="1" dirty="0"/>
              <a:t>EL LIBRO QUE SUSTENTA EL MODELO DE AUTOEVALUACIÓN</a:t>
            </a:r>
          </a:p>
          <a:p>
            <a:pPr algn="ctr"/>
            <a:r>
              <a:rPr lang="es-CO" altLang="es-CO" b="1" dirty="0"/>
              <a:t>ISBN 978-958-99233-4-4</a:t>
            </a: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456363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12595" y="752311"/>
            <a:ext cx="3630536" cy="5290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O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GUÍAS </a:t>
            </a:r>
            <a:r>
              <a:rPr lang="es-C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endParaRPr lang="es-C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072" t="23257" r="65363" b="8433"/>
          <a:stretch/>
        </p:blipFill>
        <p:spPr>
          <a:xfrm>
            <a:off x="380955" y="1857169"/>
            <a:ext cx="3239968" cy="420877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3843131" y="1442615"/>
            <a:ext cx="490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00CC"/>
                </a:solidFill>
              </a:rPr>
              <a:t>6</a:t>
            </a:r>
            <a:r>
              <a:rPr lang="es-ES" sz="1600" b="1" dirty="0" smtClean="0">
                <a:solidFill>
                  <a:srgbClr val="0000CC"/>
                </a:solidFill>
              </a:rPr>
              <a:t> </a:t>
            </a:r>
            <a:r>
              <a:rPr lang="es-ES" sz="1600" b="1" dirty="0">
                <a:solidFill>
                  <a:srgbClr val="0000CC"/>
                </a:solidFill>
              </a:rPr>
              <a:t>GUIAS ELABORADAS</a:t>
            </a:r>
          </a:p>
          <a:p>
            <a:pPr algn="ctr"/>
            <a:r>
              <a:rPr lang="es-ES" sz="1600" b="1" dirty="0">
                <a:solidFill>
                  <a:srgbClr val="0000CC"/>
                </a:solidFill>
              </a:rPr>
              <a:t>PASO A PASO DE CADA UNA DE LAS ETAPAS </a:t>
            </a:r>
          </a:p>
          <a:p>
            <a:pPr algn="ctr"/>
            <a:r>
              <a:rPr lang="es-ES" sz="1600" b="1" dirty="0">
                <a:solidFill>
                  <a:srgbClr val="0000CC"/>
                </a:solidFill>
              </a:rPr>
              <a:t>DEL MODELO DE AUTOEVALUACIÓN</a:t>
            </a:r>
          </a:p>
          <a:p>
            <a:pPr algn="ctr"/>
            <a:endParaRPr lang="es-ES" sz="16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GUÍA TECNICA PARA LA PRESENTACIÓN DE CONDICIONES INICIALES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GUÍA TÉCNICA PARA LA SOCIALIZACIÓN, COMUNICACIÓN Y SENSIBILIZACIÓN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GUÍA TÉCNICA PARA LA RECOLECCIÓN DE INFORMACIÓN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GUÍA TÉCNICA PARA EL MUESTREO Y APLICACIÓN DE INSTRUMENTOS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GUÍA TÉCNICA PARA LA PONDERACIÓN Y EVALUACIÓN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GUÍA TÉCNICA PARA LA ELABORACION DE INFORME Y PLAN DE MEJORAMIENTO </a:t>
            </a:r>
          </a:p>
          <a:p>
            <a:pPr algn="ctr"/>
            <a:endParaRPr lang="es-E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4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8054" r="21790" b="14305"/>
          <a:stretch>
            <a:fillRect/>
          </a:stretch>
        </p:blipFill>
        <p:spPr bwMode="auto">
          <a:xfrm>
            <a:off x="322160" y="1484243"/>
            <a:ext cx="5576364" cy="47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3827" y="610644"/>
            <a:ext cx="8229600" cy="8735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O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CARTILLA DE </a:t>
            </a:r>
            <a:r>
              <a:rPr lang="es-CO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SENSIBILIZACIÓN</a:t>
            </a:r>
            <a:r>
              <a:rPr lang="es-CO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79544" y="3165403"/>
            <a:ext cx="3657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CC"/>
                </a:solidFill>
              </a:rPr>
              <a:t>ACOMPAÑAMIENTOS </a:t>
            </a:r>
            <a:r>
              <a:rPr lang="es-ES" sz="2000" b="1" dirty="0">
                <a:solidFill>
                  <a:srgbClr val="0000CC"/>
                </a:solidFill>
              </a:rPr>
              <a:t>A</a:t>
            </a:r>
          </a:p>
          <a:p>
            <a:pPr algn="ctr"/>
            <a:r>
              <a:rPr lang="es-ES" sz="2000" b="1" dirty="0">
                <a:solidFill>
                  <a:srgbClr val="0000CC"/>
                </a:solidFill>
              </a:rPr>
              <a:t> </a:t>
            </a:r>
            <a:r>
              <a:rPr lang="es-ES" sz="2000" b="1" dirty="0" smtClean="0">
                <a:solidFill>
                  <a:srgbClr val="0000CC"/>
                </a:solidFill>
              </a:rPr>
              <a:t>SENSIBILIZACIONES EN LAS AULAS DE CLASE</a:t>
            </a:r>
            <a:endParaRPr lang="es-E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62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1594" y="28357"/>
            <a:ext cx="4404575" cy="400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BOLETÍN INFORMATIVO</a:t>
            </a:r>
            <a:b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59340" y="13746"/>
            <a:ext cx="772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4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BOLETINES </a:t>
            </a:r>
            <a:r>
              <a:rPr lang="es-ES" sz="2000" b="1" dirty="0" smtClean="0">
                <a:solidFill>
                  <a:schemeClr val="bg1"/>
                </a:solidFill>
              </a:rPr>
              <a:t>REALIZADOS - 1 </a:t>
            </a:r>
            <a:r>
              <a:rPr lang="es-ES" sz="2000" b="1" dirty="0">
                <a:solidFill>
                  <a:schemeClr val="bg1"/>
                </a:solidFill>
              </a:rPr>
              <a:t>BIMENSUAL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565" t="25045" r="31259" b="13360"/>
          <a:stretch/>
        </p:blipFill>
        <p:spPr>
          <a:xfrm>
            <a:off x="4702653" y="544458"/>
            <a:ext cx="4240696" cy="58563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2157" t="24864" r="30954" b="11912"/>
          <a:stretch/>
        </p:blipFill>
        <p:spPr>
          <a:xfrm>
            <a:off x="159025" y="715617"/>
            <a:ext cx="4300539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536575"/>
            <a:ext cx="5157788" cy="6397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000099"/>
                </a:solidFill>
                <a:latin typeface="+mn-lt"/>
              </a:rPr>
              <a:t>CAPACITACIONES REALIZADAS</a:t>
            </a:r>
            <a:endParaRPr lang="es-CO" sz="2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53940" y="1695345"/>
            <a:ext cx="4388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CC"/>
                </a:solidFill>
              </a:rPr>
              <a:t>5</a:t>
            </a:r>
            <a:r>
              <a:rPr lang="es-ES" sz="2400" b="1" dirty="0" smtClean="0">
                <a:solidFill>
                  <a:srgbClr val="0000CC"/>
                </a:solidFill>
              </a:rPr>
              <a:t> </a:t>
            </a:r>
            <a:r>
              <a:rPr lang="es-ES" sz="2400" b="1" dirty="0">
                <a:solidFill>
                  <a:srgbClr val="0000CC"/>
                </a:solidFill>
              </a:rPr>
              <a:t>CAPACITACIONES A LOS </a:t>
            </a:r>
          </a:p>
          <a:p>
            <a:pPr algn="ctr"/>
            <a:r>
              <a:rPr lang="es-ES" sz="2400" b="1" dirty="0" smtClean="0">
                <a:solidFill>
                  <a:srgbClr val="0000CC"/>
                </a:solidFill>
              </a:rPr>
              <a:t>PROGRAMAS (COORD Y DOCENTES).</a:t>
            </a:r>
          </a:p>
          <a:p>
            <a:pPr algn="ctr"/>
            <a:endParaRPr lang="es-ES" sz="2400" b="1" dirty="0">
              <a:solidFill>
                <a:srgbClr val="0000CC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b="1" dirty="0"/>
              <a:t>Ing. Sistemas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b="1" dirty="0"/>
              <a:t>Ing. </a:t>
            </a:r>
            <a:r>
              <a:rPr lang="es-ES" sz="2400" b="1" dirty="0" smtClean="0"/>
              <a:t>Electrónica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b="1" dirty="0" smtClean="0"/>
              <a:t>Ingeniería Civil</a:t>
            </a:r>
            <a:endParaRPr lang="es-ES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b="1" dirty="0"/>
              <a:t>Trabajo Social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b="1" dirty="0"/>
              <a:t>Decanos y Coordinadores</a:t>
            </a:r>
            <a:endParaRPr lang="es-CO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8" y="1163455"/>
            <a:ext cx="3421119" cy="21381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0" y="3449655"/>
            <a:ext cx="1978686" cy="3165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1" y="3449655"/>
            <a:ext cx="2348026" cy="31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06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2608"/>
            <a:ext cx="8229600" cy="755029"/>
          </a:xfrm>
        </p:spPr>
        <p:txBody>
          <a:bodyPr/>
          <a:lstStyle/>
          <a:p>
            <a:r>
              <a:rPr lang="es-ES" sz="3200" b="1" dirty="0">
                <a:solidFill>
                  <a:srgbClr val="0000CC"/>
                </a:solidFill>
              </a:rPr>
              <a:t>Documentos realizados y revisados</a:t>
            </a:r>
            <a:endParaRPr lang="es-CO" sz="3200" b="1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36372"/>
            <a:ext cx="8229600" cy="52976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/>
              <a:t>Condiciones Iniciales Institucionales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/>
              <a:t>Condiciones Iniciales programa Ingeniería de </a:t>
            </a:r>
            <a:r>
              <a:rPr lang="es-ES" sz="2000" b="1" dirty="0" smtClean="0"/>
              <a:t>Sistemas (Actualización)</a:t>
            </a:r>
            <a:endParaRPr lang="es-E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/>
              <a:t>Condiciones Iniciales programa Administración de </a:t>
            </a:r>
            <a:r>
              <a:rPr lang="es-ES" sz="2000" b="1" dirty="0" smtClean="0"/>
              <a:t>empresas. </a:t>
            </a:r>
            <a:r>
              <a:rPr lang="es-ES" sz="2000" b="1" dirty="0"/>
              <a:t>(Actualización)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000" b="1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00" t="23514" r="5000" b="9466"/>
          <a:stretch/>
        </p:blipFill>
        <p:spPr>
          <a:xfrm>
            <a:off x="94429" y="2560414"/>
            <a:ext cx="9049571" cy="37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01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3329" y="759270"/>
            <a:ext cx="652549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PROYECTOS DE INVERSION  RECURSO CREE VIGENCIA  2016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86231"/>
              </p:ext>
            </p:extLst>
          </p:nvPr>
        </p:nvGraphicFramePr>
        <p:xfrm>
          <a:off x="660220" y="2077519"/>
          <a:ext cx="7504986" cy="342302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27667"/>
                <a:gridCol w="5318975"/>
                <a:gridCol w="1558344"/>
              </a:tblGrid>
              <a:tr h="343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No.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DESCRIPCION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VR. TOTAL CONTRATO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5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CONSTRUCCION EDIFICIO 3 PISOS Y SOTANO ESPINAL, TOLIMA, CENTRO ORIENTE - Recursos </a:t>
                      </a:r>
                      <a:r>
                        <a:rPr lang="es-CO" sz="1600" dirty="0" smtClean="0">
                          <a:effectLst/>
                        </a:rPr>
                        <a:t>CREE – </a:t>
                      </a:r>
                      <a:r>
                        <a:rPr lang="es-CO" sz="1600" dirty="0" smtClean="0">
                          <a:effectLst/>
                        </a:rPr>
                        <a:t>Licitación</a:t>
                      </a:r>
                      <a:r>
                        <a:rPr lang="es-CO" sz="1600" baseline="0" dirty="0" smtClean="0">
                          <a:effectLst/>
                        </a:rPr>
                        <a:t> </a:t>
                      </a:r>
                      <a:r>
                        <a:rPr lang="es-CO" sz="1600" baseline="0" dirty="0" smtClean="0">
                          <a:effectLst/>
                        </a:rPr>
                        <a:t>2 etapa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$2.746.084.368       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DOTACION BIBLIOTECA, RECURSOS EDUCATIVOS Y LABORATORIOS ACADEMICOS DEL ITFIP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$</a:t>
                      </a:r>
                      <a:r>
                        <a:rPr lang="es-CO" sz="1600" b="0" dirty="0" smtClean="0"/>
                        <a:t>999.975.200 </a:t>
                      </a:r>
                      <a:endParaRPr lang="es-CO" sz="1600" b="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          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CONSTRUCCION DE UN SISTEMA DE ILUMINACION EN LA CANCHA DE FUTBOL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           102.784.886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CONSTRUCCION 1 ETAPA DE EDIFICIO DE 3 PISOS Y SOTANO - BLOQUE E ITFIP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       1.463.000.000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0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s-CO" sz="1800" b="1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RECURSOS</a:t>
                      </a:r>
                      <a:endParaRPr lang="es-CO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5.311.844.454</a:t>
                      </a:r>
                      <a:endParaRPr lang="es-CO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9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60" y="5634000"/>
            <a:ext cx="4191000" cy="122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74" y="530333"/>
            <a:ext cx="4000498" cy="206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38" y="2727231"/>
            <a:ext cx="2880000" cy="28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148" y="2719431"/>
            <a:ext cx="2847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27632" y="656823"/>
            <a:ext cx="6485293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PARTICIPACIÓN POBLACION MATRICULADA POR NIVELES, VIGENCIA 2016</a:t>
            </a:r>
            <a:endParaRPr lang="es-CO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91764907"/>
              </p:ext>
            </p:extLst>
          </p:nvPr>
        </p:nvGraphicFramePr>
        <p:xfrm>
          <a:off x="327632" y="3139258"/>
          <a:ext cx="7585251" cy="318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6950446"/>
              </p:ext>
            </p:extLst>
          </p:nvPr>
        </p:nvGraphicFramePr>
        <p:xfrm>
          <a:off x="249741" y="1571223"/>
          <a:ext cx="2995735" cy="134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11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0387" y="508774"/>
            <a:ext cx="6412080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% DE PARTICIPACIÓN POBLACION MATRICULADA SEDE, CERES Y EXTENSIÓN VIGENCIA 2016  </a:t>
            </a:r>
            <a:endParaRPr lang="es-CO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82083486"/>
              </p:ext>
            </p:extLst>
          </p:nvPr>
        </p:nvGraphicFramePr>
        <p:xfrm>
          <a:off x="130387" y="2830167"/>
          <a:ext cx="8361362" cy="371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3043407"/>
              </p:ext>
            </p:extLst>
          </p:nvPr>
        </p:nvGraphicFramePr>
        <p:xfrm>
          <a:off x="169024" y="1099596"/>
          <a:ext cx="6412080" cy="154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83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65278" y="641779"/>
            <a:ext cx="6338554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POBLACION MATRICULADA POR CICLOS Y SEDES Y CERES Y CICLOS  </a:t>
            </a:r>
            <a:endParaRPr lang="es-CO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43905680"/>
              </p:ext>
            </p:extLst>
          </p:nvPr>
        </p:nvGraphicFramePr>
        <p:xfrm>
          <a:off x="1" y="2278241"/>
          <a:ext cx="9144000" cy="432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3282653"/>
              </p:ext>
            </p:extLst>
          </p:nvPr>
        </p:nvGraphicFramePr>
        <p:xfrm>
          <a:off x="178156" y="1548730"/>
          <a:ext cx="8860665" cy="65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73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46" y="3412158"/>
            <a:ext cx="8203912" cy="189393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13664" y="1917810"/>
            <a:ext cx="696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C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NUEVOS REGISTRÓS </a:t>
            </a: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CALIFICADOS FACULTAD ECONOMIA, </a:t>
            </a:r>
          </a:p>
          <a:p>
            <a:pPr algn="ctr">
              <a:spcAft>
                <a:spcPts val="0"/>
              </a:spcAft>
            </a:pP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ADMINISTRACION Y CONTADURIA</a:t>
            </a:r>
            <a:endParaRPr lang="es-CO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2486067"/>
              </p:ext>
            </p:extLst>
          </p:nvPr>
        </p:nvGraphicFramePr>
        <p:xfrm>
          <a:off x="0" y="296214"/>
          <a:ext cx="6735651" cy="227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066124"/>
              </p:ext>
            </p:extLst>
          </p:nvPr>
        </p:nvGraphicFramePr>
        <p:xfrm>
          <a:off x="341290" y="2730321"/>
          <a:ext cx="8686800" cy="388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94"/>
                <a:gridCol w="3250453"/>
                <a:gridCol w="2796990"/>
                <a:gridCol w="1901263"/>
              </a:tblGrid>
              <a:tr h="502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Grupo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Líder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en Colciencias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ITFIP VIRTUAL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Alberto </a:t>
                      </a: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Vásquez</a:t>
                      </a:r>
                      <a:r>
                        <a:rPr lang="es-CO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Guerra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D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8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ELECTROITFIP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Libardo Cartagena </a:t>
                      </a: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80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Recuperación y Conservación de Suelos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Bruno</a:t>
                      </a:r>
                      <a:r>
                        <a:rPr lang="es-CO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Ramírez Rengifo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endParaRPr lang="es-CO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80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del Alto Valle del Magdalena</a:t>
                      </a:r>
                      <a:endParaRPr lang="es-CO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Jairo Barrios </a:t>
                      </a:r>
                      <a:r>
                        <a:rPr lang="es-CO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Zarta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endParaRPr lang="es-CO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SICOFAS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Elizabeth Palma </a:t>
                      </a: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Cardoso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endParaRPr lang="es-CO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176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6</a:t>
                      </a:r>
                      <a:endParaRPr lang="es-C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/>
                        <a:t>Sistemas I Computación TIC</a:t>
                      </a:r>
                      <a:endParaRPr lang="es-C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0" dirty="0" err="1" smtClean="0"/>
                        <a:t>Nayibe</a:t>
                      </a:r>
                      <a:r>
                        <a:rPr lang="es-CO" sz="1600" b="0" dirty="0" smtClean="0"/>
                        <a:t> Sánchez León</a:t>
                      </a:r>
                      <a:endParaRPr lang="es-C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/>
                        <a:t>Registrado</a:t>
                      </a:r>
                      <a:endParaRPr lang="es-CO" sz="1600" b="0" dirty="0"/>
                    </a:p>
                  </a:txBody>
                  <a:tcPr/>
                </a:tc>
              </a:tr>
              <a:tr h="412176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7</a:t>
                      </a:r>
                      <a:endParaRPr lang="es-C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/>
                        <a:t>Visionarios Sociales</a:t>
                      </a:r>
                      <a:endParaRPr lang="es-C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/>
                        <a:t>Fernando Aranda </a:t>
                      </a:r>
                      <a:r>
                        <a:rPr lang="es-CO" sz="1600" b="0" dirty="0" err="1" smtClean="0"/>
                        <a:t>Gutierrez</a:t>
                      </a:r>
                      <a:endParaRPr lang="es-C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/>
                        <a:t>Registrado</a:t>
                      </a:r>
                      <a:endParaRPr lang="es-CO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ido Azul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54E98DA4-7C56-4EE2-AE8B-E98AFC2FAB4F}"/>
    </a:ext>
  </a:extLst>
</a:theme>
</file>

<file path=ppt/theme/theme2.xml><?xml version="1.0" encoding="utf-8"?>
<a:theme xmlns:a="http://schemas.openxmlformats.org/drawingml/2006/main" name="Contenido Roj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130A3965-D417-4F94-BB11-6D232CF03569}"/>
    </a:ext>
  </a:extLst>
</a:theme>
</file>

<file path=ppt/theme/theme3.xml><?xml version="1.0" encoding="utf-8"?>
<a:theme xmlns:a="http://schemas.openxmlformats.org/drawingml/2006/main" name="Foto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B87D640B-7A0D-4569-AD89-ED7570719AAB}"/>
    </a:ext>
  </a:extLst>
</a:theme>
</file>

<file path=ppt/theme/theme4.xml><?xml version="1.0" encoding="utf-8"?>
<a:theme xmlns:a="http://schemas.openxmlformats.org/drawingml/2006/main" name="Cierr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Presentación PowerPoint 2013.potx" id="{4BD93A3C-6F62-4F84-B2B6-546858B4111D}" vid="{BBB01D4A-622A-49E1-A04E-9DAFB477C8FB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Presentación PowerPoint 2013</Template>
  <TotalTime>2285</TotalTime>
  <Words>2724</Words>
  <Application>Microsoft Office PowerPoint</Application>
  <PresentationFormat>Presentación en pantalla (4:3)</PresentationFormat>
  <Paragraphs>536</Paragraphs>
  <Slides>49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49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Times New Roman</vt:lpstr>
      <vt:lpstr>Wingdings</vt:lpstr>
      <vt:lpstr>Contenido Azul</vt:lpstr>
      <vt:lpstr>Contenido Rojo</vt:lpstr>
      <vt:lpstr>Fotos</vt:lpstr>
      <vt:lpstr>Cierre</vt:lpstr>
      <vt:lpstr>INFORME DE GESTION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PUBLICACIONES 2016</vt:lpstr>
      <vt:lpstr>PUBLICACIONES 2016</vt:lpstr>
      <vt:lpstr> CAPACITACIÓN DOCENTE 2016</vt:lpstr>
      <vt:lpstr>PARTICIPACIÓN EN EVENTOS DE INVESTIGACIÓN   A NIVEL  NACIONAL E INTERNACIONAL</vt:lpstr>
      <vt:lpstr>RECONOCIMIENTO A SEMILLEROS DE  INVESTIGACIÓN 2016</vt:lpstr>
      <vt:lpstr>ORGANIZACIÓN DE EVENTOS DE INVESTIGACIÓN  A  NIVEL REGIONAL   </vt:lpstr>
      <vt:lpstr>PARTICIPACIÓN EN EVENTOS DE INVESTIGACIÓN  A NIVEL  DEPARTAMENTAL</vt:lpstr>
      <vt:lpstr>CONVOCATORIA ESPECIAL DE COOPERACIÓN DESARROLLO DE LA CULTURA CIENTIFICA, DEPARTAMENTO DEL TOLIMA.</vt:lpstr>
      <vt:lpstr>ORGANIZACIÓN DE EVENTOS DE INVESTIGACIÓN  A NIVEL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CAPACITACIONES REALIZADAS</vt:lpstr>
      <vt:lpstr>Documentos realizados y revisados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 CALIDAD-HP PORTATIL</dc:creator>
  <cp:lastModifiedBy>ASESOR DE PLANEACION</cp:lastModifiedBy>
  <cp:revision>280</cp:revision>
  <dcterms:created xsi:type="dcterms:W3CDTF">2015-06-10T20:45:19Z</dcterms:created>
  <dcterms:modified xsi:type="dcterms:W3CDTF">2016-12-15T16:33:12Z</dcterms:modified>
</cp:coreProperties>
</file>